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8288000" cy="10287000"/>
  <p:notesSz cx="6858000" cy="9144000"/>
  <p:embeddedFontLst>
    <p:embeddedFont>
      <p:font typeface="DM Sans" pitchFamily="2" charset="0"/>
      <p:regular r:id="rId17"/>
    </p:embeddedFont>
    <p:embeddedFont>
      <p:font typeface="Nunito Bold" panose="020B0604020202020204" charset="0"/>
      <p:regular r:id="rId18"/>
    </p:embeddedFont>
    <p:embeddedFont>
      <p:font typeface="Nunito Bold Bold" panose="020B0604020202020204" charset="0"/>
      <p:regular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3" d="100"/>
          <a:sy n="53" d="100"/>
        </p:scale>
        <p:origin x="802"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3/5/2025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7.xml"/><Relationship Id="rId4" Type="http://schemas.openxmlformats.org/officeDocument/2006/relationships/image" Target="../media/image35.svg"/></Relationships>
</file>

<file path=ppt/slides/_rels/slide1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8.png"/><Relationship Id="rId1" Type="http://schemas.openxmlformats.org/officeDocument/2006/relationships/slideLayout" Target="../slideLayouts/slideLayout7.xml"/><Relationship Id="rId5" Type="http://schemas.openxmlformats.org/officeDocument/2006/relationships/image" Target="../media/image41.svg"/><Relationship Id="rId4" Type="http://schemas.openxmlformats.org/officeDocument/2006/relationships/image" Target="../media/image40.png"/></Relationships>
</file>

<file path=ppt/slides/_rels/slide14.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47.png"/><Relationship Id="rId3" Type="http://schemas.openxmlformats.org/officeDocument/2006/relationships/image" Target="../media/image8.svg"/><Relationship Id="rId7" Type="http://schemas.openxmlformats.org/officeDocument/2006/relationships/image" Target="../media/image43.svg"/><Relationship Id="rId12" Type="http://schemas.openxmlformats.org/officeDocument/2006/relationships/image" Target="../media/image46.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42.png"/><Relationship Id="rId11" Type="http://schemas.openxmlformats.org/officeDocument/2006/relationships/image" Target="../media/image45.png"/><Relationship Id="rId5" Type="http://schemas.openxmlformats.org/officeDocument/2006/relationships/image" Target="../media/image12.svg"/><Relationship Id="rId15" Type="http://schemas.openxmlformats.org/officeDocument/2006/relationships/hyperlink" Target="https://www.instagram.com/inspiring.choices.uc" TargetMode="External"/><Relationship Id="rId10" Type="http://schemas.openxmlformats.org/officeDocument/2006/relationships/image" Target="../media/image44.png"/><Relationship Id="rId4" Type="http://schemas.openxmlformats.org/officeDocument/2006/relationships/image" Target="../media/image11.png"/><Relationship Id="rId9" Type="http://schemas.openxmlformats.org/officeDocument/2006/relationships/image" Target="../media/image10.svg"/><Relationship Id="rId14" Type="http://schemas.openxmlformats.org/officeDocument/2006/relationships/hyperlink" Target="https://twitter.com/inspchoices_uc"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49.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48.png"/></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4.svg"/></Relationships>
</file>

<file path=ppt/slides/_rels/slide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5" Type="http://schemas.openxmlformats.org/officeDocument/2006/relationships/image" Target="../media/image28.svg"/><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7.xml"/><Relationship Id="rId5" Type="http://schemas.openxmlformats.org/officeDocument/2006/relationships/image" Target="../media/image32.svg"/><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81685">
            <a:off x="3520996" y="2547100"/>
            <a:ext cx="11259580" cy="3910145"/>
          </a:xfrm>
          <a:custGeom>
            <a:avLst/>
            <a:gdLst/>
            <a:ahLst/>
            <a:cxnLst/>
            <a:rect l="l" t="t" r="r" b="b"/>
            <a:pathLst>
              <a:path w="11259580" h="3910145">
                <a:moveTo>
                  <a:pt x="0" y="0"/>
                </a:moveTo>
                <a:lnTo>
                  <a:pt x="11259580" y="0"/>
                </a:lnTo>
                <a:lnTo>
                  <a:pt x="11259580" y="3910145"/>
                </a:lnTo>
                <a:lnTo>
                  <a:pt x="0" y="391014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 name="Freeform 3"/>
          <p:cNvSpPr/>
          <p:nvPr/>
        </p:nvSpPr>
        <p:spPr>
          <a:xfrm rot="181685">
            <a:off x="3104936" y="3120948"/>
            <a:ext cx="11259580" cy="3910145"/>
          </a:xfrm>
          <a:custGeom>
            <a:avLst/>
            <a:gdLst/>
            <a:ahLst/>
            <a:cxnLst/>
            <a:rect l="l" t="t" r="r" b="b"/>
            <a:pathLst>
              <a:path w="11259580" h="3910145">
                <a:moveTo>
                  <a:pt x="0" y="0"/>
                </a:moveTo>
                <a:lnTo>
                  <a:pt x="11259579" y="0"/>
                </a:lnTo>
                <a:lnTo>
                  <a:pt x="11259579" y="3910145"/>
                </a:lnTo>
                <a:lnTo>
                  <a:pt x="0" y="391014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4" name="Freeform 4"/>
          <p:cNvSpPr/>
          <p:nvPr/>
        </p:nvSpPr>
        <p:spPr>
          <a:xfrm rot="-215935">
            <a:off x="10844533" y="-504259"/>
            <a:ext cx="2887511" cy="1443755"/>
          </a:xfrm>
          <a:custGeom>
            <a:avLst/>
            <a:gdLst/>
            <a:ahLst/>
            <a:cxnLst/>
            <a:rect l="l" t="t" r="r" b="b"/>
            <a:pathLst>
              <a:path w="2887511" h="1443755">
                <a:moveTo>
                  <a:pt x="0" y="0"/>
                </a:moveTo>
                <a:lnTo>
                  <a:pt x="2887510" y="0"/>
                </a:lnTo>
                <a:lnTo>
                  <a:pt x="2887510" y="1443755"/>
                </a:lnTo>
                <a:lnTo>
                  <a:pt x="0" y="144375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5" name="Freeform 5"/>
          <p:cNvSpPr/>
          <p:nvPr/>
        </p:nvSpPr>
        <p:spPr>
          <a:xfrm rot="-3616304">
            <a:off x="-999351" y="5773590"/>
            <a:ext cx="2979577" cy="2004443"/>
          </a:xfrm>
          <a:custGeom>
            <a:avLst/>
            <a:gdLst/>
            <a:ahLst/>
            <a:cxnLst/>
            <a:rect l="l" t="t" r="r" b="b"/>
            <a:pathLst>
              <a:path w="2979577" h="2004443">
                <a:moveTo>
                  <a:pt x="0" y="0"/>
                </a:moveTo>
                <a:lnTo>
                  <a:pt x="2979577" y="0"/>
                </a:lnTo>
                <a:lnTo>
                  <a:pt x="2979577" y="2004443"/>
                </a:lnTo>
                <a:lnTo>
                  <a:pt x="0" y="200444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a:p>
        </p:txBody>
      </p:sp>
      <p:sp>
        <p:nvSpPr>
          <p:cNvPr id="6" name="Freeform 6"/>
          <p:cNvSpPr/>
          <p:nvPr/>
        </p:nvSpPr>
        <p:spPr>
          <a:xfrm rot="-2202255">
            <a:off x="16488539" y="6025077"/>
            <a:ext cx="3260564" cy="2827798"/>
          </a:xfrm>
          <a:custGeom>
            <a:avLst/>
            <a:gdLst/>
            <a:ahLst/>
            <a:cxnLst/>
            <a:rect l="l" t="t" r="r" b="b"/>
            <a:pathLst>
              <a:path w="3260564" h="2827798">
                <a:moveTo>
                  <a:pt x="0" y="0"/>
                </a:moveTo>
                <a:lnTo>
                  <a:pt x="3260564" y="0"/>
                </a:lnTo>
                <a:lnTo>
                  <a:pt x="3260564" y="2827799"/>
                </a:lnTo>
                <a:lnTo>
                  <a:pt x="0" y="2827799"/>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GB"/>
          </a:p>
        </p:txBody>
      </p:sp>
      <p:sp>
        <p:nvSpPr>
          <p:cNvPr id="7" name="Freeform 7"/>
          <p:cNvSpPr/>
          <p:nvPr/>
        </p:nvSpPr>
        <p:spPr>
          <a:xfrm rot="8896365">
            <a:off x="517510" y="688748"/>
            <a:ext cx="2763638" cy="1643108"/>
          </a:xfrm>
          <a:custGeom>
            <a:avLst/>
            <a:gdLst/>
            <a:ahLst/>
            <a:cxnLst/>
            <a:rect l="l" t="t" r="r" b="b"/>
            <a:pathLst>
              <a:path w="2763638" h="1643108">
                <a:moveTo>
                  <a:pt x="0" y="0"/>
                </a:moveTo>
                <a:lnTo>
                  <a:pt x="2763638" y="0"/>
                </a:lnTo>
                <a:lnTo>
                  <a:pt x="2763638" y="1643109"/>
                </a:lnTo>
                <a:lnTo>
                  <a:pt x="0" y="1643109"/>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GB"/>
          </a:p>
        </p:txBody>
      </p:sp>
      <p:sp>
        <p:nvSpPr>
          <p:cNvPr id="8" name="Freeform 8"/>
          <p:cNvSpPr/>
          <p:nvPr/>
        </p:nvSpPr>
        <p:spPr>
          <a:xfrm rot="-10799999">
            <a:off x="4742037" y="9019446"/>
            <a:ext cx="2887511" cy="1443755"/>
          </a:xfrm>
          <a:custGeom>
            <a:avLst/>
            <a:gdLst/>
            <a:ahLst/>
            <a:cxnLst/>
            <a:rect l="l" t="t" r="r" b="b"/>
            <a:pathLst>
              <a:path w="2887511" h="1443755">
                <a:moveTo>
                  <a:pt x="0" y="0"/>
                </a:moveTo>
                <a:lnTo>
                  <a:pt x="2887511" y="0"/>
                </a:lnTo>
                <a:lnTo>
                  <a:pt x="2887511" y="1443756"/>
                </a:lnTo>
                <a:lnTo>
                  <a:pt x="0" y="144375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9" name="Freeform 9"/>
          <p:cNvSpPr/>
          <p:nvPr/>
        </p:nvSpPr>
        <p:spPr>
          <a:xfrm>
            <a:off x="14200057" y="8986376"/>
            <a:ext cx="2972724" cy="1102074"/>
          </a:xfrm>
          <a:custGeom>
            <a:avLst/>
            <a:gdLst/>
            <a:ahLst/>
            <a:cxnLst/>
            <a:rect l="l" t="t" r="r" b="b"/>
            <a:pathLst>
              <a:path w="2972724" h="1102074">
                <a:moveTo>
                  <a:pt x="0" y="0"/>
                </a:moveTo>
                <a:lnTo>
                  <a:pt x="2972724" y="0"/>
                </a:lnTo>
                <a:lnTo>
                  <a:pt x="2972724" y="1102074"/>
                </a:lnTo>
                <a:lnTo>
                  <a:pt x="0" y="1102074"/>
                </a:lnTo>
                <a:lnTo>
                  <a:pt x="0" y="0"/>
                </a:lnTo>
                <a:close/>
              </a:path>
            </a:pathLst>
          </a:custGeom>
          <a:blipFill>
            <a:blip r:embed="rId14"/>
            <a:stretch>
              <a:fillRect/>
            </a:stretch>
          </a:blipFill>
        </p:spPr>
        <p:txBody>
          <a:bodyPr/>
          <a:lstStyle/>
          <a:p>
            <a:endParaRPr lang="en-GB"/>
          </a:p>
        </p:txBody>
      </p:sp>
      <p:sp>
        <p:nvSpPr>
          <p:cNvPr id="10" name="Freeform 10"/>
          <p:cNvSpPr/>
          <p:nvPr/>
        </p:nvSpPr>
        <p:spPr>
          <a:xfrm>
            <a:off x="10689209" y="8986376"/>
            <a:ext cx="3318602" cy="1300624"/>
          </a:xfrm>
          <a:custGeom>
            <a:avLst/>
            <a:gdLst/>
            <a:ahLst/>
            <a:cxnLst/>
            <a:rect l="l" t="t" r="r" b="b"/>
            <a:pathLst>
              <a:path w="3318602" h="1300624">
                <a:moveTo>
                  <a:pt x="0" y="0"/>
                </a:moveTo>
                <a:lnTo>
                  <a:pt x="3318602" y="0"/>
                </a:lnTo>
                <a:lnTo>
                  <a:pt x="3318602" y="1300624"/>
                </a:lnTo>
                <a:lnTo>
                  <a:pt x="0" y="1300624"/>
                </a:lnTo>
                <a:lnTo>
                  <a:pt x="0" y="0"/>
                </a:lnTo>
                <a:close/>
              </a:path>
            </a:pathLst>
          </a:custGeom>
          <a:blipFill>
            <a:blip r:embed="rId15"/>
            <a:stretch>
              <a:fillRect/>
            </a:stretch>
          </a:blipFill>
        </p:spPr>
        <p:txBody>
          <a:bodyPr/>
          <a:lstStyle/>
          <a:p>
            <a:endParaRPr lang="en-GB"/>
          </a:p>
        </p:txBody>
      </p:sp>
      <p:sp>
        <p:nvSpPr>
          <p:cNvPr id="11" name="TextBox 11"/>
          <p:cNvSpPr txBox="1"/>
          <p:nvPr/>
        </p:nvSpPr>
        <p:spPr>
          <a:xfrm>
            <a:off x="4524401" y="4285678"/>
            <a:ext cx="8764009" cy="2204974"/>
          </a:xfrm>
          <a:prstGeom prst="rect">
            <a:avLst/>
          </a:prstGeom>
        </p:spPr>
        <p:txBody>
          <a:bodyPr lIns="0" tIns="0" rIns="0" bIns="0" rtlCol="0" anchor="t">
            <a:spAutoFit/>
          </a:bodyPr>
          <a:lstStyle/>
          <a:p>
            <a:pPr algn="ctr">
              <a:lnSpc>
                <a:spcPts val="8527"/>
              </a:lnSpc>
            </a:pPr>
            <a:r>
              <a:rPr lang="en-US" sz="8199">
                <a:solidFill>
                  <a:srgbClr val="000000"/>
                </a:solidFill>
                <a:latin typeface="Nunito Bold Bold"/>
              </a:rPr>
              <a:t>Inspiring Choices</a:t>
            </a:r>
          </a:p>
          <a:p>
            <a:pPr algn="ctr">
              <a:lnSpc>
                <a:spcPts val="8527"/>
              </a:lnSpc>
            </a:pPr>
            <a:r>
              <a:rPr lang="en-US" sz="8199">
                <a:solidFill>
                  <a:srgbClr val="000000"/>
                </a:solidFill>
                <a:latin typeface="Nunito Bold Bold"/>
              </a:rPr>
              <a:t>Literacy Project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267728" y="224640"/>
            <a:ext cx="5508674" cy="1018957"/>
          </a:xfrm>
          <a:prstGeom prst="rect">
            <a:avLst/>
          </a:prstGeom>
          <a:solidFill>
            <a:srgbClr val="00C2CB"/>
          </a:solidFill>
        </p:spPr>
        <p:txBody>
          <a:bodyPr/>
          <a:lstStyle/>
          <a:p>
            <a:endParaRPr lang="en-GB"/>
          </a:p>
        </p:txBody>
      </p:sp>
      <p:grpSp>
        <p:nvGrpSpPr>
          <p:cNvPr id="3" name="Group 3"/>
          <p:cNvGrpSpPr/>
          <p:nvPr/>
        </p:nvGrpSpPr>
        <p:grpSpPr>
          <a:xfrm>
            <a:off x="395301" y="2460550"/>
            <a:ext cx="5764397" cy="5043848"/>
            <a:chOff x="0" y="0"/>
            <a:chExt cx="812800" cy="711200"/>
          </a:xfrm>
        </p:grpSpPr>
        <p:sp>
          <p:nvSpPr>
            <p:cNvPr id="4" name="Freeform 4"/>
            <p:cNvSpPr/>
            <p:nvPr/>
          </p:nvSpPr>
          <p:spPr>
            <a:xfrm>
              <a:off x="0" y="0"/>
              <a:ext cx="812811" cy="711200"/>
            </a:xfrm>
            <a:custGeom>
              <a:avLst/>
              <a:gdLst/>
              <a:ahLst/>
              <a:cxnLst/>
              <a:rect l="l" t="t" r="r" b="b"/>
              <a:pathLst>
                <a:path w="812811" h="711200">
                  <a:moveTo>
                    <a:pt x="530371" y="0"/>
                  </a:moveTo>
                  <a:lnTo>
                    <a:pt x="282407" y="0"/>
                  </a:lnTo>
                  <a:cubicBezTo>
                    <a:pt x="126426" y="0"/>
                    <a:pt x="0" y="123512"/>
                    <a:pt x="0" y="275871"/>
                  </a:cubicBezTo>
                  <a:cubicBezTo>
                    <a:pt x="0" y="386169"/>
                    <a:pt x="66279" y="481310"/>
                    <a:pt x="162037" y="525451"/>
                  </a:cubicBezTo>
                  <a:lnTo>
                    <a:pt x="162037" y="711200"/>
                  </a:lnTo>
                  <a:lnTo>
                    <a:pt x="353844" y="551732"/>
                  </a:lnTo>
                  <a:lnTo>
                    <a:pt x="530371" y="551732"/>
                  </a:lnTo>
                  <a:cubicBezTo>
                    <a:pt x="686363" y="551732"/>
                    <a:pt x="812800" y="428220"/>
                    <a:pt x="812800" y="275861"/>
                  </a:cubicBezTo>
                  <a:cubicBezTo>
                    <a:pt x="812811" y="123512"/>
                    <a:pt x="686363" y="0"/>
                    <a:pt x="530371" y="0"/>
                  </a:cubicBezTo>
                  <a:close/>
                </a:path>
              </a:pathLst>
            </a:custGeom>
            <a:solidFill>
              <a:srgbClr val="C9E265"/>
            </a:solidFill>
          </p:spPr>
          <p:txBody>
            <a:bodyPr/>
            <a:lstStyle/>
            <a:p>
              <a:endParaRPr lang="en-GB"/>
            </a:p>
          </p:txBody>
        </p:sp>
        <p:sp>
          <p:nvSpPr>
            <p:cNvPr id="5" name="TextBox 5"/>
            <p:cNvSpPr txBox="1"/>
            <p:nvPr/>
          </p:nvSpPr>
          <p:spPr>
            <a:xfrm>
              <a:off x="0" y="9525"/>
              <a:ext cx="812800" cy="511175"/>
            </a:xfrm>
            <a:prstGeom prst="rect">
              <a:avLst/>
            </a:prstGeom>
          </p:spPr>
          <p:txBody>
            <a:bodyPr lIns="50800" tIns="50800" rIns="50800" bIns="50800" rtlCol="0" anchor="ctr"/>
            <a:lstStyle/>
            <a:p>
              <a:pPr algn="ctr">
                <a:lnSpc>
                  <a:spcPts val="2520"/>
                </a:lnSpc>
              </a:pPr>
              <a:endParaRPr/>
            </a:p>
          </p:txBody>
        </p:sp>
      </p:grpSp>
      <p:sp>
        <p:nvSpPr>
          <p:cNvPr id="6" name="TextBox 6"/>
          <p:cNvSpPr txBox="1"/>
          <p:nvPr/>
        </p:nvSpPr>
        <p:spPr>
          <a:xfrm>
            <a:off x="553320" y="395981"/>
            <a:ext cx="6914200" cy="676275"/>
          </a:xfrm>
          <a:prstGeom prst="rect">
            <a:avLst/>
          </a:prstGeom>
        </p:spPr>
        <p:txBody>
          <a:bodyPr lIns="0" tIns="0" rIns="0" bIns="0" rtlCol="0" anchor="t">
            <a:spAutoFit/>
          </a:bodyPr>
          <a:lstStyle/>
          <a:p>
            <a:pPr>
              <a:lnSpc>
                <a:spcPts val="5399"/>
              </a:lnSpc>
            </a:pPr>
            <a:r>
              <a:rPr lang="en-US" sz="4499">
                <a:solidFill>
                  <a:srgbClr val="000000"/>
                </a:solidFill>
                <a:latin typeface="Nunito Bold"/>
              </a:rPr>
              <a:t>Evaluation: results</a:t>
            </a:r>
          </a:p>
        </p:txBody>
      </p:sp>
      <p:sp>
        <p:nvSpPr>
          <p:cNvPr id="7" name="TextBox 7"/>
          <p:cNvSpPr txBox="1"/>
          <p:nvPr/>
        </p:nvSpPr>
        <p:spPr>
          <a:xfrm>
            <a:off x="2564048" y="2088464"/>
            <a:ext cx="9525" cy="297180"/>
          </a:xfrm>
          <a:prstGeom prst="rect">
            <a:avLst/>
          </a:prstGeom>
        </p:spPr>
        <p:txBody>
          <a:bodyPr lIns="0" tIns="0" rIns="0" bIns="0" rtlCol="0" anchor="t">
            <a:spAutoFit/>
          </a:bodyPr>
          <a:lstStyle/>
          <a:p>
            <a:pPr algn="ctr">
              <a:lnSpc>
                <a:spcPts val="2520"/>
              </a:lnSpc>
            </a:pPr>
            <a:endParaRPr/>
          </a:p>
        </p:txBody>
      </p:sp>
      <p:sp>
        <p:nvSpPr>
          <p:cNvPr id="8" name="TextBox 8"/>
          <p:cNvSpPr txBox="1"/>
          <p:nvPr/>
        </p:nvSpPr>
        <p:spPr>
          <a:xfrm>
            <a:off x="2611612" y="4018022"/>
            <a:ext cx="9525" cy="297180"/>
          </a:xfrm>
          <a:prstGeom prst="rect">
            <a:avLst/>
          </a:prstGeom>
        </p:spPr>
        <p:txBody>
          <a:bodyPr lIns="0" tIns="0" rIns="0" bIns="0" rtlCol="0" anchor="t">
            <a:spAutoFit/>
          </a:bodyPr>
          <a:lstStyle/>
          <a:p>
            <a:pPr algn="ctr">
              <a:lnSpc>
                <a:spcPts val="2520"/>
              </a:lnSpc>
            </a:pPr>
            <a:endParaRPr/>
          </a:p>
        </p:txBody>
      </p:sp>
      <p:sp>
        <p:nvSpPr>
          <p:cNvPr id="9" name="TextBox 9"/>
          <p:cNvSpPr txBox="1"/>
          <p:nvPr/>
        </p:nvSpPr>
        <p:spPr>
          <a:xfrm>
            <a:off x="8073485" y="1043681"/>
            <a:ext cx="9185815" cy="1790700"/>
          </a:xfrm>
          <a:prstGeom prst="rect">
            <a:avLst/>
          </a:prstGeom>
        </p:spPr>
        <p:txBody>
          <a:bodyPr lIns="0" tIns="0" rIns="0" bIns="0" rtlCol="0" anchor="t">
            <a:spAutoFit/>
          </a:bodyPr>
          <a:lstStyle/>
          <a:p>
            <a:pPr>
              <a:lnSpc>
                <a:spcPts val="4799"/>
              </a:lnSpc>
            </a:pPr>
            <a:r>
              <a:rPr lang="en-US" sz="3999">
                <a:solidFill>
                  <a:srgbClr val="000000"/>
                </a:solidFill>
                <a:latin typeface="Nunito Bold"/>
              </a:rPr>
              <a:t>Here are some examples of the positive results we found, after the 10 week intervention...</a:t>
            </a:r>
          </a:p>
        </p:txBody>
      </p:sp>
      <p:grpSp>
        <p:nvGrpSpPr>
          <p:cNvPr id="10" name="Group 10"/>
          <p:cNvGrpSpPr/>
          <p:nvPr/>
        </p:nvGrpSpPr>
        <p:grpSpPr>
          <a:xfrm>
            <a:off x="6261801" y="3798094"/>
            <a:ext cx="5764397" cy="5043848"/>
            <a:chOff x="0" y="0"/>
            <a:chExt cx="812800" cy="711200"/>
          </a:xfrm>
        </p:grpSpPr>
        <p:sp>
          <p:nvSpPr>
            <p:cNvPr id="11" name="Freeform 11"/>
            <p:cNvSpPr/>
            <p:nvPr/>
          </p:nvSpPr>
          <p:spPr>
            <a:xfrm>
              <a:off x="0" y="0"/>
              <a:ext cx="812811" cy="711200"/>
            </a:xfrm>
            <a:custGeom>
              <a:avLst/>
              <a:gdLst/>
              <a:ahLst/>
              <a:cxnLst/>
              <a:rect l="l" t="t" r="r" b="b"/>
              <a:pathLst>
                <a:path w="812811" h="711200">
                  <a:moveTo>
                    <a:pt x="530371" y="0"/>
                  </a:moveTo>
                  <a:lnTo>
                    <a:pt x="282407" y="0"/>
                  </a:lnTo>
                  <a:cubicBezTo>
                    <a:pt x="126426" y="0"/>
                    <a:pt x="0" y="123512"/>
                    <a:pt x="0" y="275871"/>
                  </a:cubicBezTo>
                  <a:cubicBezTo>
                    <a:pt x="0" y="386169"/>
                    <a:pt x="66279" y="481310"/>
                    <a:pt x="162037" y="525451"/>
                  </a:cubicBezTo>
                  <a:lnTo>
                    <a:pt x="162037" y="711200"/>
                  </a:lnTo>
                  <a:lnTo>
                    <a:pt x="353844" y="551732"/>
                  </a:lnTo>
                  <a:lnTo>
                    <a:pt x="530371" y="551732"/>
                  </a:lnTo>
                  <a:cubicBezTo>
                    <a:pt x="686363" y="551732"/>
                    <a:pt x="812800" y="428220"/>
                    <a:pt x="812800" y="275861"/>
                  </a:cubicBezTo>
                  <a:cubicBezTo>
                    <a:pt x="812811" y="123512"/>
                    <a:pt x="686363" y="0"/>
                    <a:pt x="530371" y="0"/>
                  </a:cubicBezTo>
                  <a:close/>
                </a:path>
              </a:pathLst>
            </a:custGeom>
            <a:solidFill>
              <a:srgbClr val="C9E265"/>
            </a:solidFill>
          </p:spPr>
          <p:txBody>
            <a:bodyPr/>
            <a:lstStyle/>
            <a:p>
              <a:endParaRPr lang="en-GB"/>
            </a:p>
          </p:txBody>
        </p:sp>
        <p:sp>
          <p:nvSpPr>
            <p:cNvPr id="12" name="TextBox 12"/>
            <p:cNvSpPr txBox="1"/>
            <p:nvPr/>
          </p:nvSpPr>
          <p:spPr>
            <a:xfrm>
              <a:off x="0" y="9525"/>
              <a:ext cx="812800" cy="511175"/>
            </a:xfrm>
            <a:prstGeom prst="rect">
              <a:avLst/>
            </a:prstGeom>
          </p:spPr>
          <p:txBody>
            <a:bodyPr lIns="50800" tIns="50800" rIns="50800" bIns="50800" rtlCol="0" anchor="ctr"/>
            <a:lstStyle/>
            <a:p>
              <a:pPr algn="ctr">
                <a:lnSpc>
                  <a:spcPts val="2520"/>
                </a:lnSpc>
              </a:pPr>
              <a:endParaRPr/>
            </a:p>
          </p:txBody>
        </p:sp>
      </p:grpSp>
      <p:grpSp>
        <p:nvGrpSpPr>
          <p:cNvPr id="13" name="Group 13"/>
          <p:cNvGrpSpPr/>
          <p:nvPr/>
        </p:nvGrpSpPr>
        <p:grpSpPr>
          <a:xfrm>
            <a:off x="11900902" y="5388468"/>
            <a:ext cx="5889694" cy="5153482"/>
            <a:chOff x="0" y="0"/>
            <a:chExt cx="812800" cy="711200"/>
          </a:xfrm>
        </p:grpSpPr>
        <p:sp>
          <p:nvSpPr>
            <p:cNvPr id="14" name="Freeform 14"/>
            <p:cNvSpPr/>
            <p:nvPr/>
          </p:nvSpPr>
          <p:spPr>
            <a:xfrm>
              <a:off x="0" y="0"/>
              <a:ext cx="812811" cy="711200"/>
            </a:xfrm>
            <a:custGeom>
              <a:avLst/>
              <a:gdLst/>
              <a:ahLst/>
              <a:cxnLst/>
              <a:rect l="l" t="t" r="r" b="b"/>
              <a:pathLst>
                <a:path w="812811" h="711200">
                  <a:moveTo>
                    <a:pt x="530371" y="0"/>
                  </a:moveTo>
                  <a:lnTo>
                    <a:pt x="282407" y="0"/>
                  </a:lnTo>
                  <a:cubicBezTo>
                    <a:pt x="126426" y="0"/>
                    <a:pt x="0" y="123512"/>
                    <a:pt x="0" y="275871"/>
                  </a:cubicBezTo>
                  <a:cubicBezTo>
                    <a:pt x="0" y="386169"/>
                    <a:pt x="66279" y="481310"/>
                    <a:pt x="162037" y="525451"/>
                  </a:cubicBezTo>
                  <a:lnTo>
                    <a:pt x="162037" y="711200"/>
                  </a:lnTo>
                  <a:lnTo>
                    <a:pt x="353844" y="551732"/>
                  </a:lnTo>
                  <a:lnTo>
                    <a:pt x="530371" y="551732"/>
                  </a:lnTo>
                  <a:cubicBezTo>
                    <a:pt x="686363" y="551732"/>
                    <a:pt x="812800" y="428220"/>
                    <a:pt x="812800" y="275861"/>
                  </a:cubicBezTo>
                  <a:cubicBezTo>
                    <a:pt x="812811" y="123512"/>
                    <a:pt x="686363" y="0"/>
                    <a:pt x="530371" y="0"/>
                  </a:cubicBezTo>
                  <a:close/>
                </a:path>
              </a:pathLst>
            </a:custGeom>
            <a:solidFill>
              <a:srgbClr val="C9E265"/>
            </a:solidFill>
          </p:spPr>
          <p:txBody>
            <a:bodyPr/>
            <a:lstStyle/>
            <a:p>
              <a:endParaRPr lang="en-GB"/>
            </a:p>
          </p:txBody>
        </p:sp>
        <p:sp>
          <p:nvSpPr>
            <p:cNvPr id="15" name="TextBox 15"/>
            <p:cNvSpPr txBox="1"/>
            <p:nvPr/>
          </p:nvSpPr>
          <p:spPr>
            <a:xfrm>
              <a:off x="0" y="9525"/>
              <a:ext cx="812800" cy="511175"/>
            </a:xfrm>
            <a:prstGeom prst="rect">
              <a:avLst/>
            </a:prstGeom>
          </p:spPr>
          <p:txBody>
            <a:bodyPr lIns="50800" tIns="50800" rIns="50800" bIns="50800" rtlCol="0" anchor="ctr"/>
            <a:lstStyle/>
            <a:p>
              <a:pPr algn="ctr">
                <a:lnSpc>
                  <a:spcPts val="2520"/>
                </a:lnSpc>
              </a:pPr>
              <a:endParaRPr/>
            </a:p>
          </p:txBody>
        </p:sp>
      </p:grpSp>
      <p:sp>
        <p:nvSpPr>
          <p:cNvPr id="16" name="TextBox 16"/>
          <p:cNvSpPr txBox="1"/>
          <p:nvPr/>
        </p:nvSpPr>
        <p:spPr>
          <a:xfrm>
            <a:off x="13139431" y="5873245"/>
            <a:ext cx="3774961" cy="333375"/>
          </a:xfrm>
          <a:prstGeom prst="rect">
            <a:avLst/>
          </a:prstGeom>
        </p:spPr>
        <p:txBody>
          <a:bodyPr lIns="0" tIns="0" rIns="0" bIns="0" rtlCol="0" anchor="t">
            <a:spAutoFit/>
          </a:bodyPr>
          <a:lstStyle/>
          <a:p>
            <a:pPr>
              <a:lnSpc>
                <a:spcPts val="2773"/>
              </a:lnSpc>
            </a:pPr>
            <a:r>
              <a:rPr lang="en-US" sz="2311">
                <a:solidFill>
                  <a:srgbClr val="000000"/>
                </a:solidFill>
                <a:latin typeface="Nunito Bold Bold"/>
              </a:rPr>
              <a:t>Behavioual improvement</a:t>
            </a:r>
          </a:p>
        </p:txBody>
      </p:sp>
      <p:sp>
        <p:nvSpPr>
          <p:cNvPr id="17" name="TextBox 17"/>
          <p:cNvSpPr txBox="1"/>
          <p:nvPr/>
        </p:nvSpPr>
        <p:spPr>
          <a:xfrm>
            <a:off x="12405791" y="6576550"/>
            <a:ext cx="5242242" cy="1855697"/>
          </a:xfrm>
          <a:prstGeom prst="rect">
            <a:avLst/>
          </a:prstGeom>
        </p:spPr>
        <p:txBody>
          <a:bodyPr lIns="0" tIns="0" rIns="0" bIns="0" rtlCol="0" anchor="t">
            <a:spAutoFit/>
          </a:bodyPr>
          <a:lstStyle/>
          <a:p>
            <a:pPr>
              <a:lnSpc>
                <a:spcPts val="2473"/>
              </a:lnSpc>
            </a:pPr>
            <a:endParaRPr/>
          </a:p>
          <a:p>
            <a:pPr>
              <a:lnSpc>
                <a:spcPts val="2473"/>
              </a:lnSpc>
            </a:pPr>
            <a:endParaRPr/>
          </a:p>
          <a:p>
            <a:pPr>
              <a:lnSpc>
                <a:spcPts val="2473"/>
              </a:lnSpc>
            </a:pPr>
            <a:r>
              <a:rPr lang="en-US" sz="2061">
                <a:solidFill>
                  <a:srgbClr val="000000"/>
                </a:solidFill>
                <a:latin typeface="Nunito Bold"/>
              </a:rPr>
              <a:t>“I used to find it difficult to copy off the board but now I can read and write from the board. I don’t get warnings from the teachers now for not writing.”</a:t>
            </a:r>
          </a:p>
        </p:txBody>
      </p:sp>
      <p:sp>
        <p:nvSpPr>
          <p:cNvPr id="18" name="TextBox 18"/>
          <p:cNvSpPr txBox="1"/>
          <p:nvPr/>
        </p:nvSpPr>
        <p:spPr>
          <a:xfrm>
            <a:off x="7366114" y="4324727"/>
            <a:ext cx="3774961" cy="333375"/>
          </a:xfrm>
          <a:prstGeom prst="rect">
            <a:avLst/>
          </a:prstGeom>
        </p:spPr>
        <p:txBody>
          <a:bodyPr lIns="0" tIns="0" rIns="0" bIns="0" rtlCol="0" anchor="t">
            <a:spAutoFit/>
          </a:bodyPr>
          <a:lstStyle/>
          <a:p>
            <a:pPr algn="ctr">
              <a:lnSpc>
                <a:spcPts val="2773"/>
              </a:lnSpc>
            </a:pPr>
            <a:r>
              <a:rPr lang="en-US" sz="2311">
                <a:solidFill>
                  <a:srgbClr val="000000"/>
                </a:solidFill>
                <a:latin typeface="Nunito Bold Bold"/>
              </a:rPr>
              <a:t>Confidence</a:t>
            </a:r>
          </a:p>
        </p:txBody>
      </p:sp>
      <p:sp>
        <p:nvSpPr>
          <p:cNvPr id="19" name="TextBox 19"/>
          <p:cNvSpPr txBox="1"/>
          <p:nvPr/>
        </p:nvSpPr>
        <p:spPr>
          <a:xfrm>
            <a:off x="6661624" y="5143500"/>
            <a:ext cx="5242242" cy="1855697"/>
          </a:xfrm>
          <a:prstGeom prst="rect">
            <a:avLst/>
          </a:prstGeom>
        </p:spPr>
        <p:txBody>
          <a:bodyPr lIns="0" tIns="0" rIns="0" bIns="0" rtlCol="0" anchor="t">
            <a:spAutoFit/>
          </a:bodyPr>
          <a:lstStyle/>
          <a:p>
            <a:pPr>
              <a:lnSpc>
                <a:spcPts val="2473"/>
              </a:lnSpc>
            </a:pPr>
            <a:r>
              <a:rPr lang="en-US" sz="2061">
                <a:solidFill>
                  <a:srgbClr val="000000"/>
                </a:solidFill>
                <a:latin typeface="Nunito Bold"/>
              </a:rPr>
              <a:t>When asked how do you feel if someone asks you to read out loud, one response was..</a:t>
            </a:r>
          </a:p>
          <a:p>
            <a:pPr>
              <a:lnSpc>
                <a:spcPts val="2473"/>
              </a:lnSpc>
            </a:pPr>
            <a:endParaRPr lang="en-US" sz="2061">
              <a:solidFill>
                <a:srgbClr val="000000"/>
              </a:solidFill>
              <a:latin typeface="Nunito Bold"/>
            </a:endParaRPr>
          </a:p>
          <a:p>
            <a:pPr>
              <a:lnSpc>
                <a:spcPts val="2473"/>
              </a:lnSpc>
            </a:pPr>
            <a:r>
              <a:rPr lang="en-US" sz="2061">
                <a:solidFill>
                  <a:srgbClr val="000000"/>
                </a:solidFill>
                <a:latin typeface="Nunito Bold"/>
              </a:rPr>
              <a:t>“Much better, as I can help others read now. I feel more confident”</a:t>
            </a:r>
          </a:p>
        </p:txBody>
      </p:sp>
      <p:sp>
        <p:nvSpPr>
          <p:cNvPr id="20" name="TextBox 20"/>
          <p:cNvSpPr txBox="1"/>
          <p:nvPr/>
        </p:nvSpPr>
        <p:spPr>
          <a:xfrm>
            <a:off x="1390019" y="2843906"/>
            <a:ext cx="3774961" cy="333375"/>
          </a:xfrm>
          <a:prstGeom prst="rect">
            <a:avLst/>
          </a:prstGeom>
        </p:spPr>
        <p:txBody>
          <a:bodyPr lIns="0" tIns="0" rIns="0" bIns="0" rtlCol="0" anchor="t">
            <a:spAutoFit/>
          </a:bodyPr>
          <a:lstStyle/>
          <a:p>
            <a:pPr algn="ctr">
              <a:lnSpc>
                <a:spcPts val="2773"/>
              </a:lnSpc>
            </a:pPr>
            <a:r>
              <a:rPr lang="en-US" sz="2311">
                <a:solidFill>
                  <a:srgbClr val="000000"/>
                </a:solidFill>
                <a:latin typeface="Nunito Bold Bold"/>
              </a:rPr>
              <a:t>Enthusiasm</a:t>
            </a:r>
          </a:p>
        </p:txBody>
      </p:sp>
      <p:sp>
        <p:nvSpPr>
          <p:cNvPr id="21" name="TextBox 21"/>
          <p:cNvSpPr txBox="1"/>
          <p:nvPr/>
        </p:nvSpPr>
        <p:spPr>
          <a:xfrm>
            <a:off x="917456" y="3575612"/>
            <a:ext cx="5242242" cy="2164980"/>
          </a:xfrm>
          <a:prstGeom prst="rect">
            <a:avLst/>
          </a:prstGeom>
        </p:spPr>
        <p:txBody>
          <a:bodyPr lIns="0" tIns="0" rIns="0" bIns="0" rtlCol="0" anchor="t">
            <a:spAutoFit/>
          </a:bodyPr>
          <a:lstStyle/>
          <a:p>
            <a:pPr>
              <a:lnSpc>
                <a:spcPts val="2473"/>
              </a:lnSpc>
            </a:pPr>
            <a:r>
              <a:rPr lang="en-US" sz="2061">
                <a:solidFill>
                  <a:srgbClr val="000000"/>
                </a:solidFill>
                <a:latin typeface="Nunito Bold"/>
              </a:rPr>
              <a:t>“I have bought an entire shelf of new books”</a:t>
            </a:r>
          </a:p>
          <a:p>
            <a:pPr>
              <a:lnSpc>
                <a:spcPts val="2473"/>
              </a:lnSpc>
            </a:pPr>
            <a:endParaRPr lang="en-US" sz="2061">
              <a:solidFill>
                <a:srgbClr val="000000"/>
              </a:solidFill>
              <a:latin typeface="Nunito Bold"/>
            </a:endParaRPr>
          </a:p>
          <a:p>
            <a:pPr>
              <a:lnSpc>
                <a:spcPts val="2473"/>
              </a:lnSpc>
            </a:pPr>
            <a:r>
              <a:rPr lang="en-US" sz="2061">
                <a:solidFill>
                  <a:srgbClr val="000000"/>
                </a:solidFill>
                <a:latin typeface="Nunito Bold"/>
              </a:rPr>
              <a:t>“I have a collection of Diary of a Wimpy Kid books”</a:t>
            </a:r>
          </a:p>
          <a:p>
            <a:pPr>
              <a:lnSpc>
                <a:spcPts val="2473"/>
              </a:lnSpc>
            </a:pPr>
            <a:endParaRPr lang="en-US" sz="2061">
              <a:solidFill>
                <a:srgbClr val="000000"/>
              </a:solidFill>
              <a:latin typeface="Nunito Bold"/>
            </a:endParaRPr>
          </a:p>
          <a:p>
            <a:pPr>
              <a:lnSpc>
                <a:spcPts val="2473"/>
              </a:lnSpc>
            </a:pPr>
            <a:r>
              <a:rPr lang="en-US" sz="2061">
                <a:solidFill>
                  <a:srgbClr val="000000"/>
                </a:solidFill>
                <a:latin typeface="Nunito Bold"/>
              </a:rPr>
              <a:t>“More Marcus Rashford books”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267728" y="224640"/>
            <a:ext cx="4987369" cy="1018957"/>
          </a:xfrm>
          <a:prstGeom prst="rect">
            <a:avLst/>
          </a:prstGeom>
          <a:solidFill>
            <a:srgbClr val="00C2CB"/>
          </a:solidFill>
        </p:spPr>
        <p:txBody>
          <a:bodyPr/>
          <a:lstStyle/>
          <a:p>
            <a:endParaRPr lang="en-GB"/>
          </a:p>
        </p:txBody>
      </p:sp>
      <p:grpSp>
        <p:nvGrpSpPr>
          <p:cNvPr id="3" name="Group 3"/>
          <p:cNvGrpSpPr/>
          <p:nvPr/>
        </p:nvGrpSpPr>
        <p:grpSpPr>
          <a:xfrm>
            <a:off x="6125514" y="2251342"/>
            <a:ext cx="11639306" cy="6022425"/>
            <a:chOff x="0" y="0"/>
            <a:chExt cx="3065496" cy="1586153"/>
          </a:xfrm>
        </p:grpSpPr>
        <p:sp>
          <p:nvSpPr>
            <p:cNvPr id="4" name="Freeform 4"/>
            <p:cNvSpPr/>
            <p:nvPr/>
          </p:nvSpPr>
          <p:spPr>
            <a:xfrm>
              <a:off x="0" y="0"/>
              <a:ext cx="3065496" cy="1586153"/>
            </a:xfrm>
            <a:custGeom>
              <a:avLst/>
              <a:gdLst/>
              <a:ahLst/>
              <a:cxnLst/>
              <a:rect l="l" t="t" r="r" b="b"/>
              <a:pathLst>
                <a:path w="3065496" h="1586153">
                  <a:moveTo>
                    <a:pt x="33923" y="0"/>
                  </a:moveTo>
                  <a:lnTo>
                    <a:pt x="3031573" y="0"/>
                  </a:lnTo>
                  <a:cubicBezTo>
                    <a:pt x="3040570" y="0"/>
                    <a:pt x="3049199" y="3574"/>
                    <a:pt x="3055560" y="9936"/>
                  </a:cubicBezTo>
                  <a:cubicBezTo>
                    <a:pt x="3061922" y="16298"/>
                    <a:pt x="3065496" y="24926"/>
                    <a:pt x="3065496" y="33923"/>
                  </a:cubicBezTo>
                  <a:lnTo>
                    <a:pt x="3065496" y="1552230"/>
                  </a:lnTo>
                  <a:cubicBezTo>
                    <a:pt x="3065496" y="1561227"/>
                    <a:pt x="3061922" y="1569856"/>
                    <a:pt x="3055560" y="1576217"/>
                  </a:cubicBezTo>
                  <a:cubicBezTo>
                    <a:pt x="3049199" y="1582579"/>
                    <a:pt x="3040570" y="1586153"/>
                    <a:pt x="3031573" y="1586153"/>
                  </a:cubicBezTo>
                  <a:lnTo>
                    <a:pt x="33923" y="1586153"/>
                  </a:lnTo>
                  <a:cubicBezTo>
                    <a:pt x="24926" y="1586153"/>
                    <a:pt x="16298" y="1582579"/>
                    <a:pt x="9936" y="1576217"/>
                  </a:cubicBezTo>
                  <a:cubicBezTo>
                    <a:pt x="3574" y="1569856"/>
                    <a:pt x="0" y="1561227"/>
                    <a:pt x="0" y="1552230"/>
                  </a:cubicBezTo>
                  <a:lnTo>
                    <a:pt x="0" y="33923"/>
                  </a:lnTo>
                  <a:cubicBezTo>
                    <a:pt x="0" y="24926"/>
                    <a:pt x="3574" y="16298"/>
                    <a:pt x="9936" y="9936"/>
                  </a:cubicBezTo>
                  <a:cubicBezTo>
                    <a:pt x="16298" y="3574"/>
                    <a:pt x="24926" y="0"/>
                    <a:pt x="33923" y="0"/>
                  </a:cubicBezTo>
                  <a:close/>
                </a:path>
              </a:pathLst>
            </a:custGeom>
            <a:solidFill>
              <a:srgbClr val="00C2CB"/>
            </a:solidFill>
          </p:spPr>
          <p:txBody>
            <a:bodyPr/>
            <a:lstStyle/>
            <a:p>
              <a:endParaRPr lang="en-GB"/>
            </a:p>
          </p:txBody>
        </p:sp>
        <p:sp>
          <p:nvSpPr>
            <p:cNvPr id="5" name="TextBox 5"/>
            <p:cNvSpPr txBox="1"/>
            <p:nvPr/>
          </p:nvSpPr>
          <p:spPr>
            <a:xfrm>
              <a:off x="0" y="-28575"/>
              <a:ext cx="3065496" cy="1614728"/>
            </a:xfrm>
            <a:prstGeom prst="rect">
              <a:avLst/>
            </a:prstGeom>
          </p:spPr>
          <p:txBody>
            <a:bodyPr lIns="50800" tIns="50800" rIns="50800" bIns="50800" rtlCol="0" anchor="ctr"/>
            <a:lstStyle/>
            <a:p>
              <a:pPr algn="ctr">
                <a:lnSpc>
                  <a:spcPts val="2520"/>
                </a:lnSpc>
              </a:pPr>
              <a:endParaRPr/>
            </a:p>
          </p:txBody>
        </p:sp>
      </p:grpSp>
      <p:sp>
        <p:nvSpPr>
          <p:cNvPr id="6" name="Freeform 6"/>
          <p:cNvSpPr/>
          <p:nvPr/>
        </p:nvSpPr>
        <p:spPr>
          <a:xfrm>
            <a:off x="624698" y="1872225"/>
            <a:ext cx="4857948" cy="6477264"/>
          </a:xfrm>
          <a:custGeom>
            <a:avLst/>
            <a:gdLst/>
            <a:ahLst/>
            <a:cxnLst/>
            <a:rect l="l" t="t" r="r" b="b"/>
            <a:pathLst>
              <a:path w="4857948" h="6477264">
                <a:moveTo>
                  <a:pt x="0" y="0"/>
                </a:moveTo>
                <a:lnTo>
                  <a:pt x="4857947" y="0"/>
                </a:lnTo>
                <a:lnTo>
                  <a:pt x="4857947" y="6477263"/>
                </a:lnTo>
                <a:lnTo>
                  <a:pt x="0" y="6477263"/>
                </a:lnTo>
                <a:lnTo>
                  <a:pt x="0" y="0"/>
                </a:lnTo>
                <a:close/>
              </a:path>
            </a:pathLst>
          </a:custGeom>
          <a:blipFill>
            <a:blip r:embed="rId2"/>
            <a:stretch>
              <a:fillRect/>
            </a:stretch>
          </a:blipFill>
        </p:spPr>
        <p:txBody>
          <a:bodyPr/>
          <a:lstStyle/>
          <a:p>
            <a:endParaRPr lang="en-GB"/>
          </a:p>
        </p:txBody>
      </p:sp>
      <p:sp>
        <p:nvSpPr>
          <p:cNvPr id="7" name="Freeform 7"/>
          <p:cNvSpPr/>
          <p:nvPr/>
        </p:nvSpPr>
        <p:spPr>
          <a:xfrm>
            <a:off x="0" y="7703376"/>
            <a:ext cx="2376726" cy="2498529"/>
          </a:xfrm>
          <a:custGeom>
            <a:avLst/>
            <a:gdLst/>
            <a:ahLst/>
            <a:cxnLst/>
            <a:rect l="l" t="t" r="r" b="b"/>
            <a:pathLst>
              <a:path w="2376726" h="2498529">
                <a:moveTo>
                  <a:pt x="0" y="0"/>
                </a:moveTo>
                <a:lnTo>
                  <a:pt x="2376726" y="0"/>
                </a:lnTo>
                <a:lnTo>
                  <a:pt x="2376726" y="2498529"/>
                </a:lnTo>
                <a:lnTo>
                  <a:pt x="0" y="249852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8" name="TextBox 8"/>
          <p:cNvSpPr txBox="1"/>
          <p:nvPr/>
        </p:nvSpPr>
        <p:spPr>
          <a:xfrm>
            <a:off x="622827" y="424556"/>
            <a:ext cx="6914200" cy="695325"/>
          </a:xfrm>
          <a:prstGeom prst="rect">
            <a:avLst/>
          </a:prstGeom>
        </p:spPr>
        <p:txBody>
          <a:bodyPr lIns="0" tIns="0" rIns="0" bIns="0" rtlCol="0" anchor="t">
            <a:spAutoFit/>
          </a:bodyPr>
          <a:lstStyle/>
          <a:p>
            <a:pPr>
              <a:lnSpc>
                <a:spcPts val="5400"/>
              </a:lnSpc>
            </a:pPr>
            <a:r>
              <a:rPr lang="en-US" sz="4500">
                <a:solidFill>
                  <a:srgbClr val="000000"/>
                </a:solidFill>
                <a:latin typeface="Nunito Bold"/>
              </a:rPr>
              <a:t>Case study </a:t>
            </a:r>
          </a:p>
        </p:txBody>
      </p:sp>
      <p:sp>
        <p:nvSpPr>
          <p:cNvPr id="9" name="TextBox 9"/>
          <p:cNvSpPr txBox="1"/>
          <p:nvPr/>
        </p:nvSpPr>
        <p:spPr>
          <a:xfrm>
            <a:off x="2564048" y="2088464"/>
            <a:ext cx="9525" cy="297180"/>
          </a:xfrm>
          <a:prstGeom prst="rect">
            <a:avLst/>
          </a:prstGeom>
        </p:spPr>
        <p:txBody>
          <a:bodyPr lIns="0" tIns="0" rIns="0" bIns="0" rtlCol="0" anchor="t">
            <a:spAutoFit/>
          </a:bodyPr>
          <a:lstStyle/>
          <a:p>
            <a:pPr algn="ctr">
              <a:lnSpc>
                <a:spcPts val="2520"/>
              </a:lnSpc>
            </a:pPr>
            <a:endParaRPr/>
          </a:p>
        </p:txBody>
      </p:sp>
      <p:sp>
        <p:nvSpPr>
          <p:cNvPr id="10" name="TextBox 10"/>
          <p:cNvSpPr txBox="1"/>
          <p:nvPr/>
        </p:nvSpPr>
        <p:spPr>
          <a:xfrm>
            <a:off x="2611612" y="4018022"/>
            <a:ext cx="9525" cy="297180"/>
          </a:xfrm>
          <a:prstGeom prst="rect">
            <a:avLst/>
          </a:prstGeom>
        </p:spPr>
        <p:txBody>
          <a:bodyPr lIns="0" tIns="0" rIns="0" bIns="0" rtlCol="0" anchor="t">
            <a:spAutoFit/>
          </a:bodyPr>
          <a:lstStyle/>
          <a:p>
            <a:pPr algn="ctr">
              <a:lnSpc>
                <a:spcPts val="2520"/>
              </a:lnSpc>
            </a:pPr>
            <a:endParaRPr/>
          </a:p>
        </p:txBody>
      </p:sp>
      <p:sp>
        <p:nvSpPr>
          <p:cNvPr id="11" name="TextBox 11"/>
          <p:cNvSpPr txBox="1"/>
          <p:nvPr/>
        </p:nvSpPr>
        <p:spPr>
          <a:xfrm>
            <a:off x="6440065" y="2537016"/>
            <a:ext cx="10819235" cy="5166360"/>
          </a:xfrm>
          <a:prstGeom prst="rect">
            <a:avLst/>
          </a:prstGeom>
        </p:spPr>
        <p:txBody>
          <a:bodyPr lIns="0" tIns="0" rIns="0" bIns="0" rtlCol="0" anchor="t">
            <a:spAutoFit/>
          </a:bodyPr>
          <a:lstStyle/>
          <a:p>
            <a:pPr>
              <a:lnSpc>
                <a:spcPts val="5130"/>
              </a:lnSpc>
            </a:pPr>
            <a:r>
              <a:rPr lang="en-US" sz="3800">
                <a:solidFill>
                  <a:srgbClr val="000000"/>
                </a:solidFill>
                <a:latin typeface="Nunito Bold"/>
              </a:rPr>
              <a:t>Year 7 pupil Bradley was identified as significantly below the national writing and writing levels for his age. Through the 10 week intervention, Bradley improved from a level 6 to level 10.</a:t>
            </a:r>
          </a:p>
          <a:p>
            <a:pPr>
              <a:lnSpc>
                <a:spcPts val="5130"/>
              </a:lnSpc>
            </a:pPr>
            <a:endParaRPr lang="en-US" sz="3800">
              <a:solidFill>
                <a:srgbClr val="000000"/>
              </a:solidFill>
              <a:latin typeface="Nunito Bold"/>
            </a:endParaRPr>
          </a:p>
          <a:p>
            <a:pPr>
              <a:lnSpc>
                <a:spcPts val="5130"/>
              </a:lnSpc>
            </a:pPr>
            <a:r>
              <a:rPr lang="en-US" sz="3800">
                <a:solidFill>
                  <a:srgbClr val="000000"/>
                </a:solidFill>
                <a:latin typeface="Nunito Bold"/>
              </a:rPr>
              <a:t>In addition, Bradley stated that he enjoyed the sessions, particularly the 1:1 element.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267728" y="224640"/>
            <a:ext cx="4987369" cy="1018957"/>
          </a:xfrm>
          <a:prstGeom prst="rect">
            <a:avLst/>
          </a:prstGeom>
          <a:solidFill>
            <a:srgbClr val="00C2CB"/>
          </a:solidFill>
        </p:spPr>
        <p:txBody>
          <a:bodyPr/>
          <a:lstStyle/>
          <a:p>
            <a:endParaRPr lang="en-GB"/>
          </a:p>
        </p:txBody>
      </p:sp>
      <p:grpSp>
        <p:nvGrpSpPr>
          <p:cNvPr id="3" name="Group 3"/>
          <p:cNvGrpSpPr/>
          <p:nvPr/>
        </p:nvGrpSpPr>
        <p:grpSpPr>
          <a:xfrm>
            <a:off x="675902" y="2117039"/>
            <a:ext cx="5781031" cy="1099081"/>
            <a:chOff x="0" y="0"/>
            <a:chExt cx="1522576" cy="289470"/>
          </a:xfrm>
        </p:grpSpPr>
        <p:sp>
          <p:nvSpPr>
            <p:cNvPr id="4" name="Freeform 4"/>
            <p:cNvSpPr/>
            <p:nvPr/>
          </p:nvSpPr>
          <p:spPr>
            <a:xfrm>
              <a:off x="0" y="0"/>
              <a:ext cx="1522576" cy="289470"/>
            </a:xfrm>
            <a:custGeom>
              <a:avLst/>
              <a:gdLst/>
              <a:ahLst/>
              <a:cxnLst/>
              <a:rect l="l" t="t" r="r" b="b"/>
              <a:pathLst>
                <a:path w="1522576" h="289470">
                  <a:moveTo>
                    <a:pt x="68299" y="0"/>
                  </a:moveTo>
                  <a:lnTo>
                    <a:pt x="1454277" y="0"/>
                  </a:lnTo>
                  <a:cubicBezTo>
                    <a:pt x="1472391" y="0"/>
                    <a:pt x="1489763" y="7196"/>
                    <a:pt x="1502572" y="20004"/>
                  </a:cubicBezTo>
                  <a:cubicBezTo>
                    <a:pt x="1515380" y="32813"/>
                    <a:pt x="1522576" y="50185"/>
                    <a:pt x="1522576" y="68299"/>
                  </a:cubicBezTo>
                  <a:lnTo>
                    <a:pt x="1522576" y="221171"/>
                  </a:lnTo>
                  <a:cubicBezTo>
                    <a:pt x="1522576" y="239285"/>
                    <a:pt x="1515380" y="256657"/>
                    <a:pt x="1502572" y="269466"/>
                  </a:cubicBezTo>
                  <a:cubicBezTo>
                    <a:pt x="1489763" y="282274"/>
                    <a:pt x="1472391" y="289470"/>
                    <a:pt x="1454277" y="289470"/>
                  </a:cubicBezTo>
                  <a:lnTo>
                    <a:pt x="68299" y="289470"/>
                  </a:lnTo>
                  <a:cubicBezTo>
                    <a:pt x="50185" y="289470"/>
                    <a:pt x="32813" y="282274"/>
                    <a:pt x="20004" y="269466"/>
                  </a:cubicBezTo>
                  <a:cubicBezTo>
                    <a:pt x="7196" y="256657"/>
                    <a:pt x="0" y="239285"/>
                    <a:pt x="0" y="221171"/>
                  </a:cubicBezTo>
                  <a:lnTo>
                    <a:pt x="0" y="68299"/>
                  </a:lnTo>
                  <a:cubicBezTo>
                    <a:pt x="0" y="50185"/>
                    <a:pt x="7196" y="32813"/>
                    <a:pt x="20004" y="20004"/>
                  </a:cubicBezTo>
                  <a:cubicBezTo>
                    <a:pt x="32813" y="7196"/>
                    <a:pt x="50185" y="0"/>
                    <a:pt x="68299" y="0"/>
                  </a:cubicBezTo>
                  <a:close/>
                </a:path>
              </a:pathLst>
            </a:custGeom>
            <a:solidFill>
              <a:srgbClr val="00C2CB"/>
            </a:solidFill>
          </p:spPr>
          <p:txBody>
            <a:bodyPr/>
            <a:lstStyle/>
            <a:p>
              <a:endParaRPr lang="en-GB"/>
            </a:p>
          </p:txBody>
        </p:sp>
        <p:sp>
          <p:nvSpPr>
            <p:cNvPr id="5" name="TextBox 5"/>
            <p:cNvSpPr txBox="1"/>
            <p:nvPr/>
          </p:nvSpPr>
          <p:spPr>
            <a:xfrm>
              <a:off x="0" y="-28575"/>
              <a:ext cx="1522576" cy="318045"/>
            </a:xfrm>
            <a:prstGeom prst="rect">
              <a:avLst/>
            </a:prstGeom>
          </p:spPr>
          <p:txBody>
            <a:bodyPr lIns="50800" tIns="50800" rIns="50800" bIns="50800" rtlCol="0" anchor="ctr"/>
            <a:lstStyle/>
            <a:p>
              <a:pPr algn="ctr">
                <a:lnSpc>
                  <a:spcPts val="2520"/>
                </a:lnSpc>
              </a:pPr>
              <a:endParaRPr/>
            </a:p>
          </p:txBody>
        </p:sp>
      </p:grpSp>
      <p:sp>
        <p:nvSpPr>
          <p:cNvPr id="6" name="Freeform 6"/>
          <p:cNvSpPr/>
          <p:nvPr/>
        </p:nvSpPr>
        <p:spPr>
          <a:xfrm>
            <a:off x="1669215" y="3799981"/>
            <a:ext cx="3794404" cy="6154773"/>
          </a:xfrm>
          <a:custGeom>
            <a:avLst/>
            <a:gdLst/>
            <a:ahLst/>
            <a:cxnLst/>
            <a:rect l="l" t="t" r="r" b="b"/>
            <a:pathLst>
              <a:path w="3794404" h="6154773">
                <a:moveTo>
                  <a:pt x="0" y="0"/>
                </a:moveTo>
                <a:lnTo>
                  <a:pt x="3794404" y="0"/>
                </a:lnTo>
                <a:lnTo>
                  <a:pt x="3794404" y="6154772"/>
                </a:lnTo>
                <a:lnTo>
                  <a:pt x="0" y="6154772"/>
                </a:lnTo>
                <a:lnTo>
                  <a:pt x="0" y="0"/>
                </a:lnTo>
                <a:close/>
              </a:path>
            </a:pathLst>
          </a:custGeom>
          <a:blipFill>
            <a:blip r:embed="rId2"/>
            <a:stretch>
              <a:fillRect/>
            </a:stretch>
          </a:blipFill>
        </p:spPr>
        <p:txBody>
          <a:bodyPr/>
          <a:lstStyle/>
          <a:p>
            <a:endParaRPr lang="en-GB"/>
          </a:p>
        </p:txBody>
      </p:sp>
      <p:sp>
        <p:nvSpPr>
          <p:cNvPr id="7" name="Freeform 7"/>
          <p:cNvSpPr/>
          <p:nvPr/>
        </p:nvSpPr>
        <p:spPr>
          <a:xfrm rot="-5400000">
            <a:off x="10262060" y="3325306"/>
            <a:ext cx="5908156" cy="7350738"/>
          </a:xfrm>
          <a:custGeom>
            <a:avLst/>
            <a:gdLst/>
            <a:ahLst/>
            <a:cxnLst/>
            <a:rect l="l" t="t" r="r" b="b"/>
            <a:pathLst>
              <a:path w="5908156" h="7350738">
                <a:moveTo>
                  <a:pt x="0" y="0"/>
                </a:moveTo>
                <a:lnTo>
                  <a:pt x="5908156" y="0"/>
                </a:lnTo>
                <a:lnTo>
                  <a:pt x="5908156" y="7350738"/>
                </a:lnTo>
                <a:lnTo>
                  <a:pt x="0" y="7350738"/>
                </a:lnTo>
                <a:lnTo>
                  <a:pt x="0" y="0"/>
                </a:lnTo>
                <a:close/>
              </a:path>
            </a:pathLst>
          </a:custGeom>
          <a:blipFill>
            <a:blip r:embed="rId3"/>
            <a:stretch>
              <a:fillRect/>
            </a:stretch>
          </a:blipFill>
        </p:spPr>
        <p:txBody>
          <a:bodyPr/>
          <a:lstStyle/>
          <a:p>
            <a:endParaRPr lang="en-GB"/>
          </a:p>
        </p:txBody>
      </p:sp>
      <p:sp>
        <p:nvSpPr>
          <p:cNvPr id="8" name="TextBox 8"/>
          <p:cNvSpPr txBox="1"/>
          <p:nvPr/>
        </p:nvSpPr>
        <p:spPr>
          <a:xfrm>
            <a:off x="622827" y="424556"/>
            <a:ext cx="6914200" cy="695325"/>
          </a:xfrm>
          <a:prstGeom prst="rect">
            <a:avLst/>
          </a:prstGeom>
        </p:spPr>
        <p:txBody>
          <a:bodyPr lIns="0" tIns="0" rIns="0" bIns="0" rtlCol="0" anchor="t">
            <a:spAutoFit/>
          </a:bodyPr>
          <a:lstStyle/>
          <a:p>
            <a:pPr>
              <a:lnSpc>
                <a:spcPts val="5400"/>
              </a:lnSpc>
            </a:pPr>
            <a:r>
              <a:rPr lang="en-US" sz="4500">
                <a:solidFill>
                  <a:srgbClr val="000000"/>
                </a:solidFill>
                <a:latin typeface="Nunito Bold"/>
              </a:rPr>
              <a:t>Catch Up books </a:t>
            </a:r>
          </a:p>
        </p:txBody>
      </p:sp>
      <p:sp>
        <p:nvSpPr>
          <p:cNvPr id="9" name="TextBox 9"/>
          <p:cNvSpPr txBox="1"/>
          <p:nvPr/>
        </p:nvSpPr>
        <p:spPr>
          <a:xfrm>
            <a:off x="2564048" y="2088464"/>
            <a:ext cx="9525" cy="297180"/>
          </a:xfrm>
          <a:prstGeom prst="rect">
            <a:avLst/>
          </a:prstGeom>
        </p:spPr>
        <p:txBody>
          <a:bodyPr lIns="0" tIns="0" rIns="0" bIns="0" rtlCol="0" anchor="t">
            <a:spAutoFit/>
          </a:bodyPr>
          <a:lstStyle/>
          <a:p>
            <a:pPr algn="ctr">
              <a:lnSpc>
                <a:spcPts val="2520"/>
              </a:lnSpc>
            </a:pPr>
            <a:endParaRPr/>
          </a:p>
        </p:txBody>
      </p:sp>
      <p:sp>
        <p:nvSpPr>
          <p:cNvPr id="10" name="TextBox 10"/>
          <p:cNvSpPr txBox="1"/>
          <p:nvPr/>
        </p:nvSpPr>
        <p:spPr>
          <a:xfrm>
            <a:off x="2611612" y="4018022"/>
            <a:ext cx="9525" cy="297180"/>
          </a:xfrm>
          <a:prstGeom prst="rect">
            <a:avLst/>
          </a:prstGeom>
        </p:spPr>
        <p:txBody>
          <a:bodyPr lIns="0" tIns="0" rIns="0" bIns="0" rtlCol="0" anchor="t">
            <a:spAutoFit/>
          </a:bodyPr>
          <a:lstStyle/>
          <a:p>
            <a:pPr algn="ctr">
              <a:lnSpc>
                <a:spcPts val="2520"/>
              </a:lnSpc>
            </a:pPr>
            <a:endParaRPr/>
          </a:p>
        </p:txBody>
      </p:sp>
      <p:sp>
        <p:nvSpPr>
          <p:cNvPr id="11" name="TextBox 11"/>
          <p:cNvSpPr txBox="1"/>
          <p:nvPr/>
        </p:nvSpPr>
        <p:spPr>
          <a:xfrm>
            <a:off x="1028700" y="2385644"/>
            <a:ext cx="6914200" cy="533400"/>
          </a:xfrm>
          <a:prstGeom prst="rect">
            <a:avLst/>
          </a:prstGeom>
        </p:spPr>
        <p:txBody>
          <a:bodyPr lIns="0" tIns="0" rIns="0" bIns="0" rtlCol="0" anchor="t">
            <a:spAutoFit/>
          </a:bodyPr>
          <a:lstStyle/>
          <a:p>
            <a:pPr>
              <a:lnSpc>
                <a:spcPts val="4200"/>
              </a:lnSpc>
            </a:pPr>
            <a:r>
              <a:rPr lang="en-US" sz="3500">
                <a:solidFill>
                  <a:srgbClr val="000000"/>
                </a:solidFill>
                <a:latin typeface="Nunito Bold"/>
              </a:rPr>
              <a:t>Level 6 Catch up book</a:t>
            </a:r>
          </a:p>
        </p:txBody>
      </p:sp>
      <p:grpSp>
        <p:nvGrpSpPr>
          <p:cNvPr id="12" name="Group 12"/>
          <p:cNvGrpSpPr/>
          <p:nvPr/>
        </p:nvGrpSpPr>
        <p:grpSpPr>
          <a:xfrm>
            <a:off x="10325623" y="2117039"/>
            <a:ext cx="5781031" cy="1099081"/>
            <a:chOff x="0" y="0"/>
            <a:chExt cx="1522576" cy="289470"/>
          </a:xfrm>
        </p:grpSpPr>
        <p:sp>
          <p:nvSpPr>
            <p:cNvPr id="13" name="Freeform 13"/>
            <p:cNvSpPr/>
            <p:nvPr/>
          </p:nvSpPr>
          <p:spPr>
            <a:xfrm>
              <a:off x="0" y="0"/>
              <a:ext cx="1522576" cy="289470"/>
            </a:xfrm>
            <a:custGeom>
              <a:avLst/>
              <a:gdLst/>
              <a:ahLst/>
              <a:cxnLst/>
              <a:rect l="l" t="t" r="r" b="b"/>
              <a:pathLst>
                <a:path w="1522576" h="289470">
                  <a:moveTo>
                    <a:pt x="68299" y="0"/>
                  </a:moveTo>
                  <a:lnTo>
                    <a:pt x="1454277" y="0"/>
                  </a:lnTo>
                  <a:cubicBezTo>
                    <a:pt x="1472391" y="0"/>
                    <a:pt x="1489763" y="7196"/>
                    <a:pt x="1502572" y="20004"/>
                  </a:cubicBezTo>
                  <a:cubicBezTo>
                    <a:pt x="1515380" y="32813"/>
                    <a:pt x="1522576" y="50185"/>
                    <a:pt x="1522576" y="68299"/>
                  </a:cubicBezTo>
                  <a:lnTo>
                    <a:pt x="1522576" y="221171"/>
                  </a:lnTo>
                  <a:cubicBezTo>
                    <a:pt x="1522576" y="239285"/>
                    <a:pt x="1515380" y="256657"/>
                    <a:pt x="1502572" y="269466"/>
                  </a:cubicBezTo>
                  <a:cubicBezTo>
                    <a:pt x="1489763" y="282274"/>
                    <a:pt x="1472391" y="289470"/>
                    <a:pt x="1454277" y="289470"/>
                  </a:cubicBezTo>
                  <a:lnTo>
                    <a:pt x="68299" y="289470"/>
                  </a:lnTo>
                  <a:cubicBezTo>
                    <a:pt x="50185" y="289470"/>
                    <a:pt x="32813" y="282274"/>
                    <a:pt x="20004" y="269466"/>
                  </a:cubicBezTo>
                  <a:cubicBezTo>
                    <a:pt x="7196" y="256657"/>
                    <a:pt x="0" y="239285"/>
                    <a:pt x="0" y="221171"/>
                  </a:cubicBezTo>
                  <a:lnTo>
                    <a:pt x="0" y="68299"/>
                  </a:lnTo>
                  <a:cubicBezTo>
                    <a:pt x="0" y="50185"/>
                    <a:pt x="7196" y="32813"/>
                    <a:pt x="20004" y="20004"/>
                  </a:cubicBezTo>
                  <a:cubicBezTo>
                    <a:pt x="32813" y="7196"/>
                    <a:pt x="50185" y="0"/>
                    <a:pt x="68299" y="0"/>
                  </a:cubicBezTo>
                  <a:close/>
                </a:path>
              </a:pathLst>
            </a:custGeom>
            <a:solidFill>
              <a:srgbClr val="00C2CB"/>
            </a:solidFill>
          </p:spPr>
          <p:txBody>
            <a:bodyPr/>
            <a:lstStyle/>
            <a:p>
              <a:endParaRPr lang="en-GB"/>
            </a:p>
          </p:txBody>
        </p:sp>
        <p:sp>
          <p:nvSpPr>
            <p:cNvPr id="14" name="TextBox 14"/>
            <p:cNvSpPr txBox="1"/>
            <p:nvPr/>
          </p:nvSpPr>
          <p:spPr>
            <a:xfrm>
              <a:off x="0" y="-28575"/>
              <a:ext cx="1522576" cy="318045"/>
            </a:xfrm>
            <a:prstGeom prst="rect">
              <a:avLst/>
            </a:prstGeom>
          </p:spPr>
          <p:txBody>
            <a:bodyPr lIns="50800" tIns="50800" rIns="50800" bIns="50800" rtlCol="0" anchor="ctr"/>
            <a:lstStyle/>
            <a:p>
              <a:pPr algn="ctr">
                <a:lnSpc>
                  <a:spcPts val="2520"/>
                </a:lnSpc>
              </a:pPr>
              <a:endParaRPr/>
            </a:p>
          </p:txBody>
        </p:sp>
      </p:grpSp>
      <p:sp>
        <p:nvSpPr>
          <p:cNvPr id="15" name="TextBox 15"/>
          <p:cNvSpPr txBox="1"/>
          <p:nvPr/>
        </p:nvSpPr>
        <p:spPr>
          <a:xfrm>
            <a:off x="10703589" y="2399880"/>
            <a:ext cx="6914200" cy="533400"/>
          </a:xfrm>
          <a:prstGeom prst="rect">
            <a:avLst/>
          </a:prstGeom>
        </p:spPr>
        <p:txBody>
          <a:bodyPr lIns="0" tIns="0" rIns="0" bIns="0" rtlCol="0" anchor="t">
            <a:spAutoFit/>
          </a:bodyPr>
          <a:lstStyle/>
          <a:p>
            <a:pPr>
              <a:lnSpc>
                <a:spcPts val="4200"/>
              </a:lnSpc>
            </a:pPr>
            <a:r>
              <a:rPr lang="en-US" sz="3500">
                <a:solidFill>
                  <a:srgbClr val="000000"/>
                </a:solidFill>
                <a:latin typeface="Nunito Bold"/>
              </a:rPr>
              <a:t>Level 10 Catch up book</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267728" y="224640"/>
            <a:ext cx="4987369" cy="1018957"/>
          </a:xfrm>
          <a:prstGeom prst="rect">
            <a:avLst/>
          </a:prstGeom>
          <a:solidFill>
            <a:srgbClr val="00C2CB"/>
          </a:solidFill>
        </p:spPr>
        <p:txBody>
          <a:bodyPr/>
          <a:lstStyle/>
          <a:p>
            <a:endParaRPr lang="en-GB"/>
          </a:p>
        </p:txBody>
      </p:sp>
      <p:sp>
        <p:nvSpPr>
          <p:cNvPr id="3" name="Freeform 3"/>
          <p:cNvSpPr/>
          <p:nvPr/>
        </p:nvSpPr>
        <p:spPr>
          <a:xfrm>
            <a:off x="14496237" y="6614508"/>
            <a:ext cx="3562396" cy="3562396"/>
          </a:xfrm>
          <a:custGeom>
            <a:avLst/>
            <a:gdLst/>
            <a:ahLst/>
            <a:cxnLst/>
            <a:rect l="l" t="t" r="r" b="b"/>
            <a:pathLst>
              <a:path w="3562396" h="3562396">
                <a:moveTo>
                  <a:pt x="0" y="0"/>
                </a:moveTo>
                <a:lnTo>
                  <a:pt x="3562396" y="0"/>
                </a:lnTo>
                <a:lnTo>
                  <a:pt x="3562396" y="3562396"/>
                </a:lnTo>
                <a:lnTo>
                  <a:pt x="0" y="356239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grpSp>
        <p:nvGrpSpPr>
          <p:cNvPr id="4" name="Group 4"/>
          <p:cNvGrpSpPr/>
          <p:nvPr/>
        </p:nvGrpSpPr>
        <p:grpSpPr>
          <a:xfrm>
            <a:off x="907576" y="2251342"/>
            <a:ext cx="4115284" cy="4115284"/>
            <a:chOff x="0" y="0"/>
            <a:chExt cx="812800" cy="812800"/>
          </a:xfrm>
        </p:grpSpPr>
        <p:sp>
          <p:nvSpPr>
            <p:cNvPr id="5" name="Freeform 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9E265"/>
            </a:solidFill>
          </p:spPr>
          <p:txBody>
            <a:bodyPr/>
            <a:lstStyle/>
            <a:p>
              <a:endParaRPr lang="en-GB"/>
            </a:p>
          </p:txBody>
        </p:sp>
        <p:sp>
          <p:nvSpPr>
            <p:cNvPr id="6" name="TextBox 6"/>
            <p:cNvSpPr txBox="1"/>
            <p:nvPr/>
          </p:nvSpPr>
          <p:spPr>
            <a:xfrm>
              <a:off x="76200" y="47625"/>
              <a:ext cx="660400" cy="688975"/>
            </a:xfrm>
            <a:prstGeom prst="rect">
              <a:avLst/>
            </a:prstGeom>
          </p:spPr>
          <p:txBody>
            <a:bodyPr lIns="50800" tIns="50800" rIns="50800" bIns="50800" rtlCol="0" anchor="ctr"/>
            <a:lstStyle/>
            <a:p>
              <a:pPr algn="ctr">
                <a:lnSpc>
                  <a:spcPts val="2520"/>
                </a:lnSpc>
              </a:pPr>
              <a:endParaRPr/>
            </a:p>
          </p:txBody>
        </p:sp>
      </p:grpSp>
      <p:grpSp>
        <p:nvGrpSpPr>
          <p:cNvPr id="7" name="Group 7"/>
          <p:cNvGrpSpPr/>
          <p:nvPr/>
        </p:nvGrpSpPr>
        <p:grpSpPr>
          <a:xfrm>
            <a:off x="7058023" y="4827365"/>
            <a:ext cx="4731302" cy="4731302"/>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9E265"/>
            </a:solidFill>
          </p:spPr>
          <p:txBody>
            <a:bodyPr/>
            <a:lstStyle/>
            <a:p>
              <a:endParaRPr lang="en-GB"/>
            </a:p>
          </p:txBody>
        </p:sp>
        <p:sp>
          <p:nvSpPr>
            <p:cNvPr id="9" name="TextBox 9"/>
            <p:cNvSpPr txBox="1"/>
            <p:nvPr/>
          </p:nvSpPr>
          <p:spPr>
            <a:xfrm>
              <a:off x="76200" y="47625"/>
              <a:ext cx="660400" cy="688975"/>
            </a:xfrm>
            <a:prstGeom prst="rect">
              <a:avLst/>
            </a:prstGeom>
          </p:spPr>
          <p:txBody>
            <a:bodyPr lIns="50800" tIns="50800" rIns="50800" bIns="50800" rtlCol="0" anchor="ctr"/>
            <a:lstStyle/>
            <a:p>
              <a:pPr algn="ctr">
                <a:lnSpc>
                  <a:spcPts val="2520"/>
                </a:lnSpc>
              </a:pPr>
              <a:endParaRPr/>
            </a:p>
          </p:txBody>
        </p:sp>
      </p:grpSp>
      <p:grpSp>
        <p:nvGrpSpPr>
          <p:cNvPr id="10" name="Group 10"/>
          <p:cNvGrpSpPr/>
          <p:nvPr/>
        </p:nvGrpSpPr>
        <p:grpSpPr>
          <a:xfrm>
            <a:off x="13144016" y="1988955"/>
            <a:ext cx="4115284" cy="4115284"/>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9E265"/>
            </a:solidFill>
          </p:spPr>
          <p:txBody>
            <a:bodyPr/>
            <a:lstStyle/>
            <a:p>
              <a:endParaRPr lang="en-GB"/>
            </a:p>
          </p:txBody>
        </p:sp>
        <p:sp>
          <p:nvSpPr>
            <p:cNvPr id="12" name="TextBox 12"/>
            <p:cNvSpPr txBox="1"/>
            <p:nvPr/>
          </p:nvSpPr>
          <p:spPr>
            <a:xfrm>
              <a:off x="76200" y="47625"/>
              <a:ext cx="660400" cy="688975"/>
            </a:xfrm>
            <a:prstGeom prst="rect">
              <a:avLst/>
            </a:prstGeom>
          </p:spPr>
          <p:txBody>
            <a:bodyPr lIns="50800" tIns="50800" rIns="50800" bIns="50800" rtlCol="0" anchor="ctr"/>
            <a:lstStyle/>
            <a:p>
              <a:pPr algn="ctr">
                <a:lnSpc>
                  <a:spcPts val="2520"/>
                </a:lnSpc>
              </a:pPr>
              <a:endParaRPr/>
            </a:p>
          </p:txBody>
        </p:sp>
      </p:grpSp>
      <p:sp>
        <p:nvSpPr>
          <p:cNvPr id="13" name="Freeform 13"/>
          <p:cNvSpPr/>
          <p:nvPr/>
        </p:nvSpPr>
        <p:spPr>
          <a:xfrm>
            <a:off x="554020" y="7376276"/>
            <a:ext cx="4414787" cy="2621280"/>
          </a:xfrm>
          <a:custGeom>
            <a:avLst/>
            <a:gdLst/>
            <a:ahLst/>
            <a:cxnLst/>
            <a:rect l="l" t="t" r="r" b="b"/>
            <a:pathLst>
              <a:path w="4414787" h="2621280">
                <a:moveTo>
                  <a:pt x="0" y="0"/>
                </a:moveTo>
                <a:lnTo>
                  <a:pt x="4414786" y="0"/>
                </a:lnTo>
                <a:lnTo>
                  <a:pt x="4414786" y="2621279"/>
                </a:lnTo>
                <a:lnTo>
                  <a:pt x="0" y="262127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14" name="TextBox 14"/>
          <p:cNvSpPr txBox="1"/>
          <p:nvPr/>
        </p:nvSpPr>
        <p:spPr>
          <a:xfrm>
            <a:off x="554020" y="443606"/>
            <a:ext cx="6914200" cy="590550"/>
          </a:xfrm>
          <a:prstGeom prst="rect">
            <a:avLst/>
          </a:prstGeom>
        </p:spPr>
        <p:txBody>
          <a:bodyPr lIns="0" tIns="0" rIns="0" bIns="0" rtlCol="0" anchor="t">
            <a:spAutoFit/>
          </a:bodyPr>
          <a:lstStyle/>
          <a:p>
            <a:pPr>
              <a:lnSpc>
                <a:spcPts val="4799"/>
              </a:lnSpc>
            </a:pPr>
            <a:r>
              <a:rPr lang="en-US" sz="3999">
                <a:solidFill>
                  <a:srgbClr val="000000"/>
                </a:solidFill>
                <a:latin typeface="Nunito Bold"/>
              </a:rPr>
              <a:t>Where we are now</a:t>
            </a:r>
          </a:p>
        </p:txBody>
      </p:sp>
      <p:sp>
        <p:nvSpPr>
          <p:cNvPr id="15" name="TextBox 15"/>
          <p:cNvSpPr txBox="1"/>
          <p:nvPr/>
        </p:nvSpPr>
        <p:spPr>
          <a:xfrm>
            <a:off x="2564048" y="2088464"/>
            <a:ext cx="9525" cy="297180"/>
          </a:xfrm>
          <a:prstGeom prst="rect">
            <a:avLst/>
          </a:prstGeom>
        </p:spPr>
        <p:txBody>
          <a:bodyPr lIns="0" tIns="0" rIns="0" bIns="0" rtlCol="0" anchor="t">
            <a:spAutoFit/>
          </a:bodyPr>
          <a:lstStyle/>
          <a:p>
            <a:pPr algn="ctr">
              <a:lnSpc>
                <a:spcPts val="2520"/>
              </a:lnSpc>
            </a:pPr>
            <a:endParaRPr/>
          </a:p>
        </p:txBody>
      </p:sp>
      <p:sp>
        <p:nvSpPr>
          <p:cNvPr id="16" name="TextBox 16"/>
          <p:cNvSpPr txBox="1"/>
          <p:nvPr/>
        </p:nvSpPr>
        <p:spPr>
          <a:xfrm>
            <a:off x="2611612" y="4018022"/>
            <a:ext cx="9525" cy="297180"/>
          </a:xfrm>
          <a:prstGeom prst="rect">
            <a:avLst/>
          </a:prstGeom>
        </p:spPr>
        <p:txBody>
          <a:bodyPr lIns="0" tIns="0" rIns="0" bIns="0" rtlCol="0" anchor="t">
            <a:spAutoFit/>
          </a:bodyPr>
          <a:lstStyle/>
          <a:p>
            <a:pPr algn="ctr">
              <a:lnSpc>
                <a:spcPts val="2520"/>
              </a:lnSpc>
            </a:pPr>
            <a:endParaRPr/>
          </a:p>
        </p:txBody>
      </p:sp>
      <p:sp>
        <p:nvSpPr>
          <p:cNvPr id="17" name="TextBox 17"/>
          <p:cNvSpPr txBox="1"/>
          <p:nvPr/>
        </p:nvSpPr>
        <p:spPr>
          <a:xfrm>
            <a:off x="907576" y="3037155"/>
            <a:ext cx="3966723" cy="1710084"/>
          </a:xfrm>
          <a:prstGeom prst="rect">
            <a:avLst/>
          </a:prstGeom>
        </p:spPr>
        <p:txBody>
          <a:bodyPr lIns="0" tIns="0" rIns="0" bIns="0" rtlCol="0" anchor="t">
            <a:spAutoFit/>
          </a:bodyPr>
          <a:lstStyle/>
          <a:p>
            <a:pPr algn="ctr">
              <a:lnSpc>
                <a:spcPts val="4480"/>
              </a:lnSpc>
            </a:pPr>
            <a:r>
              <a:rPr lang="en-US" sz="3200" dirty="0">
                <a:solidFill>
                  <a:srgbClr val="000000"/>
                </a:solidFill>
                <a:latin typeface="Nunito Bold Bold"/>
              </a:rPr>
              <a:t>Where:</a:t>
            </a:r>
          </a:p>
          <a:p>
            <a:pPr algn="ctr">
              <a:lnSpc>
                <a:spcPts val="4480"/>
              </a:lnSpc>
            </a:pPr>
            <a:r>
              <a:rPr lang="en-US" sz="3200" dirty="0">
                <a:solidFill>
                  <a:srgbClr val="000000"/>
                </a:solidFill>
                <a:latin typeface="Nunito Bold"/>
              </a:rPr>
              <a:t>School on the North Yorkshire coast</a:t>
            </a:r>
          </a:p>
        </p:txBody>
      </p:sp>
      <p:sp>
        <p:nvSpPr>
          <p:cNvPr id="18" name="TextBox 18"/>
          <p:cNvSpPr txBox="1"/>
          <p:nvPr/>
        </p:nvSpPr>
        <p:spPr>
          <a:xfrm>
            <a:off x="7283922" y="5673841"/>
            <a:ext cx="4279505" cy="3347720"/>
          </a:xfrm>
          <a:prstGeom prst="rect">
            <a:avLst/>
          </a:prstGeom>
        </p:spPr>
        <p:txBody>
          <a:bodyPr lIns="0" tIns="0" rIns="0" bIns="0" rtlCol="0" anchor="t">
            <a:spAutoFit/>
          </a:bodyPr>
          <a:lstStyle/>
          <a:p>
            <a:pPr algn="ctr">
              <a:lnSpc>
                <a:spcPts val="4480"/>
              </a:lnSpc>
            </a:pPr>
            <a:r>
              <a:rPr lang="en-US" sz="3200">
                <a:solidFill>
                  <a:srgbClr val="000000"/>
                </a:solidFill>
                <a:latin typeface="Nunito Bold Bold"/>
              </a:rPr>
              <a:t>Who:</a:t>
            </a:r>
          </a:p>
          <a:p>
            <a:pPr algn="ctr">
              <a:lnSpc>
                <a:spcPts val="4480"/>
              </a:lnSpc>
            </a:pPr>
            <a:r>
              <a:rPr lang="en-US" sz="3200">
                <a:solidFill>
                  <a:srgbClr val="000000"/>
                </a:solidFill>
                <a:latin typeface="Nunito Bold"/>
              </a:rPr>
              <a:t>Working with 8 x Year 8 pupils- boys who have been identified by English lead at school</a:t>
            </a:r>
          </a:p>
        </p:txBody>
      </p:sp>
      <p:sp>
        <p:nvSpPr>
          <p:cNvPr id="19" name="TextBox 19"/>
          <p:cNvSpPr txBox="1"/>
          <p:nvPr/>
        </p:nvSpPr>
        <p:spPr>
          <a:xfrm>
            <a:off x="13513350" y="2194192"/>
            <a:ext cx="3480172" cy="3347720"/>
          </a:xfrm>
          <a:prstGeom prst="rect">
            <a:avLst/>
          </a:prstGeom>
        </p:spPr>
        <p:txBody>
          <a:bodyPr lIns="0" tIns="0" rIns="0" bIns="0" rtlCol="0" anchor="t">
            <a:spAutoFit/>
          </a:bodyPr>
          <a:lstStyle/>
          <a:p>
            <a:pPr algn="ctr">
              <a:lnSpc>
                <a:spcPts val="4479"/>
              </a:lnSpc>
            </a:pPr>
            <a:r>
              <a:rPr lang="en-US" sz="3199">
                <a:solidFill>
                  <a:srgbClr val="000000"/>
                </a:solidFill>
                <a:latin typeface="Nunito Bold Bold"/>
              </a:rPr>
              <a:t>When:</a:t>
            </a:r>
          </a:p>
          <a:p>
            <a:pPr algn="ctr">
              <a:lnSpc>
                <a:spcPts val="4479"/>
              </a:lnSpc>
            </a:pPr>
            <a:r>
              <a:rPr lang="en-US" sz="3199">
                <a:solidFill>
                  <a:srgbClr val="000000"/>
                </a:solidFill>
                <a:latin typeface="Nunito Bold"/>
              </a:rPr>
              <a:t>3 times a week, 15 minute sessions per pupil. January- April 2024</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9641" y="-334831"/>
            <a:ext cx="21355101" cy="10102559"/>
            <a:chOff x="0" y="0"/>
            <a:chExt cx="28473468" cy="13470079"/>
          </a:xfrm>
        </p:grpSpPr>
        <p:sp>
          <p:nvSpPr>
            <p:cNvPr id="3" name="AutoShape 3"/>
            <p:cNvSpPr/>
            <p:nvPr/>
          </p:nvSpPr>
          <p:spPr>
            <a:xfrm>
              <a:off x="2007854" y="1081442"/>
              <a:ext cx="9404892" cy="1358610"/>
            </a:xfrm>
            <a:prstGeom prst="rect">
              <a:avLst/>
            </a:prstGeom>
            <a:solidFill>
              <a:srgbClr val="C9E265"/>
            </a:solidFill>
          </p:spPr>
          <p:txBody>
            <a:bodyPr/>
            <a:lstStyle/>
            <a:p>
              <a:endParaRPr lang="en-GB"/>
            </a:p>
          </p:txBody>
        </p:sp>
        <p:sp>
          <p:nvSpPr>
            <p:cNvPr id="4" name="TextBox 4"/>
            <p:cNvSpPr txBox="1"/>
            <p:nvPr/>
          </p:nvSpPr>
          <p:spPr>
            <a:xfrm>
              <a:off x="2768827" y="1398797"/>
              <a:ext cx="7882947" cy="723900"/>
            </a:xfrm>
            <a:prstGeom prst="rect">
              <a:avLst/>
            </a:prstGeom>
          </p:spPr>
          <p:txBody>
            <a:bodyPr lIns="0" tIns="0" rIns="0" bIns="0" rtlCol="0" anchor="t">
              <a:spAutoFit/>
            </a:bodyPr>
            <a:lstStyle/>
            <a:p>
              <a:pPr>
                <a:lnSpc>
                  <a:spcPts val="4320"/>
                </a:lnSpc>
              </a:pPr>
              <a:r>
                <a:rPr lang="en-US" sz="3600">
                  <a:solidFill>
                    <a:srgbClr val="000000"/>
                  </a:solidFill>
                  <a:latin typeface="Nunito Bold"/>
                </a:rPr>
                <a:t>FIND OUT MORE</a:t>
              </a:r>
            </a:p>
          </p:txBody>
        </p:sp>
        <p:sp>
          <p:nvSpPr>
            <p:cNvPr id="5" name="AutoShape 5"/>
            <p:cNvSpPr/>
            <p:nvPr/>
          </p:nvSpPr>
          <p:spPr>
            <a:xfrm>
              <a:off x="2007854" y="2440051"/>
              <a:ext cx="13679356" cy="1523038"/>
            </a:xfrm>
            <a:prstGeom prst="rect">
              <a:avLst/>
            </a:prstGeom>
            <a:solidFill>
              <a:srgbClr val="00C2CB"/>
            </a:solidFill>
          </p:spPr>
          <p:txBody>
            <a:bodyPr/>
            <a:lstStyle/>
            <a:p>
              <a:endParaRPr lang="en-GB"/>
            </a:p>
          </p:txBody>
        </p:sp>
        <p:sp>
          <p:nvSpPr>
            <p:cNvPr id="6" name="TextBox 6"/>
            <p:cNvSpPr txBox="1"/>
            <p:nvPr/>
          </p:nvSpPr>
          <p:spPr>
            <a:xfrm>
              <a:off x="2637312" y="2891902"/>
              <a:ext cx="12550009" cy="590762"/>
            </a:xfrm>
            <a:prstGeom prst="rect">
              <a:avLst/>
            </a:prstGeom>
          </p:spPr>
          <p:txBody>
            <a:bodyPr lIns="0" tIns="0" rIns="0" bIns="0" rtlCol="0" anchor="t">
              <a:spAutoFit/>
            </a:bodyPr>
            <a:lstStyle/>
            <a:p>
              <a:pPr>
                <a:lnSpc>
                  <a:spcPts val="3639"/>
                </a:lnSpc>
              </a:pPr>
              <a:r>
                <a:rPr lang="en-US" sz="2799">
                  <a:solidFill>
                    <a:srgbClr val="000000"/>
                  </a:solidFill>
                  <a:latin typeface="DM Sans"/>
                </a:rPr>
                <a:t>Check out our website, and follow us on social media!</a:t>
              </a:r>
            </a:p>
          </p:txBody>
        </p:sp>
        <p:sp>
          <p:nvSpPr>
            <p:cNvPr id="7" name="Freeform 7"/>
            <p:cNvSpPr/>
            <p:nvPr/>
          </p:nvSpPr>
          <p:spPr>
            <a:xfrm rot="-3616304">
              <a:off x="118897" y="10686470"/>
              <a:ext cx="2969640" cy="1997758"/>
            </a:xfrm>
            <a:custGeom>
              <a:avLst/>
              <a:gdLst/>
              <a:ahLst/>
              <a:cxnLst/>
              <a:rect l="l" t="t" r="r" b="b"/>
              <a:pathLst>
                <a:path w="2969640" h="1997758">
                  <a:moveTo>
                    <a:pt x="0" y="0"/>
                  </a:moveTo>
                  <a:lnTo>
                    <a:pt x="2969639" y="0"/>
                  </a:lnTo>
                  <a:lnTo>
                    <a:pt x="2969639" y="1997758"/>
                  </a:lnTo>
                  <a:lnTo>
                    <a:pt x="0" y="199775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8" name="Freeform 8"/>
            <p:cNvSpPr/>
            <p:nvPr/>
          </p:nvSpPr>
          <p:spPr>
            <a:xfrm rot="8458725">
              <a:off x="1630698" y="5618587"/>
              <a:ext cx="2754421" cy="1637628"/>
            </a:xfrm>
            <a:custGeom>
              <a:avLst/>
              <a:gdLst/>
              <a:ahLst/>
              <a:cxnLst/>
              <a:rect l="l" t="t" r="r" b="b"/>
              <a:pathLst>
                <a:path w="2754421" h="1637628">
                  <a:moveTo>
                    <a:pt x="0" y="0"/>
                  </a:moveTo>
                  <a:lnTo>
                    <a:pt x="2754421" y="0"/>
                  </a:lnTo>
                  <a:lnTo>
                    <a:pt x="2754421" y="1637629"/>
                  </a:lnTo>
                  <a:lnTo>
                    <a:pt x="0" y="163762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9" name="Freeform 9"/>
            <p:cNvSpPr/>
            <p:nvPr/>
          </p:nvSpPr>
          <p:spPr>
            <a:xfrm rot="-215935">
              <a:off x="19872754" y="118938"/>
              <a:ext cx="3850014" cy="1925007"/>
            </a:xfrm>
            <a:custGeom>
              <a:avLst/>
              <a:gdLst/>
              <a:ahLst/>
              <a:cxnLst/>
              <a:rect l="l" t="t" r="r" b="b"/>
              <a:pathLst>
                <a:path w="3850014" h="1925007">
                  <a:moveTo>
                    <a:pt x="0" y="0"/>
                  </a:moveTo>
                  <a:lnTo>
                    <a:pt x="3850014" y="0"/>
                  </a:lnTo>
                  <a:lnTo>
                    <a:pt x="3850014" y="1925007"/>
                  </a:lnTo>
                  <a:lnTo>
                    <a:pt x="0" y="192500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10" name="Freeform 10"/>
            <p:cNvSpPr/>
            <p:nvPr/>
          </p:nvSpPr>
          <p:spPr>
            <a:xfrm rot="-2202255">
              <a:off x="23430273" y="5204805"/>
              <a:ext cx="4347419" cy="3770398"/>
            </a:xfrm>
            <a:custGeom>
              <a:avLst/>
              <a:gdLst/>
              <a:ahLst/>
              <a:cxnLst/>
              <a:rect l="l" t="t" r="r" b="b"/>
              <a:pathLst>
                <a:path w="4347419" h="3770398">
                  <a:moveTo>
                    <a:pt x="0" y="0"/>
                  </a:moveTo>
                  <a:lnTo>
                    <a:pt x="4347419" y="0"/>
                  </a:lnTo>
                  <a:lnTo>
                    <a:pt x="4347419" y="3770398"/>
                  </a:lnTo>
                  <a:lnTo>
                    <a:pt x="0" y="377039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a:p>
          </p:txBody>
        </p:sp>
        <p:sp>
          <p:nvSpPr>
            <p:cNvPr id="11" name="Freeform 11"/>
            <p:cNvSpPr/>
            <p:nvPr/>
          </p:nvSpPr>
          <p:spPr>
            <a:xfrm>
              <a:off x="3753780" y="9655152"/>
              <a:ext cx="2201520" cy="2201520"/>
            </a:xfrm>
            <a:custGeom>
              <a:avLst/>
              <a:gdLst/>
              <a:ahLst/>
              <a:cxnLst/>
              <a:rect l="l" t="t" r="r" b="b"/>
              <a:pathLst>
                <a:path w="2201520" h="2201520">
                  <a:moveTo>
                    <a:pt x="0" y="0"/>
                  </a:moveTo>
                  <a:lnTo>
                    <a:pt x="2201520" y="0"/>
                  </a:lnTo>
                  <a:lnTo>
                    <a:pt x="2201520" y="2201520"/>
                  </a:lnTo>
                  <a:lnTo>
                    <a:pt x="0" y="2201520"/>
                  </a:lnTo>
                  <a:lnTo>
                    <a:pt x="0" y="0"/>
                  </a:lnTo>
                  <a:close/>
                </a:path>
              </a:pathLst>
            </a:custGeom>
            <a:blipFill>
              <a:blip r:embed="rId10"/>
              <a:stretch>
                <a:fillRect/>
              </a:stretch>
            </a:blipFill>
          </p:spPr>
          <p:txBody>
            <a:bodyPr/>
            <a:lstStyle/>
            <a:p>
              <a:endParaRPr lang="en-GB"/>
            </a:p>
          </p:txBody>
        </p:sp>
        <p:sp>
          <p:nvSpPr>
            <p:cNvPr id="12" name="Freeform 12"/>
            <p:cNvSpPr/>
            <p:nvPr/>
          </p:nvSpPr>
          <p:spPr>
            <a:xfrm>
              <a:off x="3753780" y="5553886"/>
              <a:ext cx="2266798" cy="2188490"/>
            </a:xfrm>
            <a:custGeom>
              <a:avLst/>
              <a:gdLst/>
              <a:ahLst/>
              <a:cxnLst/>
              <a:rect l="l" t="t" r="r" b="b"/>
              <a:pathLst>
                <a:path w="2266798" h="2188490">
                  <a:moveTo>
                    <a:pt x="0" y="0"/>
                  </a:moveTo>
                  <a:lnTo>
                    <a:pt x="2266798" y="0"/>
                  </a:lnTo>
                  <a:lnTo>
                    <a:pt x="2266798" y="2188490"/>
                  </a:lnTo>
                  <a:lnTo>
                    <a:pt x="0" y="218849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GB"/>
            </a:p>
          </p:txBody>
        </p:sp>
        <p:sp>
          <p:nvSpPr>
            <p:cNvPr id="13" name="Freeform 13"/>
            <p:cNvSpPr/>
            <p:nvPr/>
          </p:nvSpPr>
          <p:spPr>
            <a:xfrm>
              <a:off x="14493106" y="5672023"/>
              <a:ext cx="2125320" cy="1952217"/>
            </a:xfrm>
            <a:custGeom>
              <a:avLst/>
              <a:gdLst/>
              <a:ahLst/>
              <a:cxnLst/>
              <a:rect l="l" t="t" r="r" b="b"/>
              <a:pathLst>
                <a:path w="2125320" h="1952217">
                  <a:moveTo>
                    <a:pt x="0" y="0"/>
                  </a:moveTo>
                  <a:lnTo>
                    <a:pt x="2125320" y="0"/>
                  </a:lnTo>
                  <a:lnTo>
                    <a:pt x="2125320" y="1952217"/>
                  </a:lnTo>
                  <a:lnTo>
                    <a:pt x="0" y="1952217"/>
                  </a:lnTo>
                  <a:lnTo>
                    <a:pt x="0" y="0"/>
                  </a:lnTo>
                  <a:close/>
                </a:path>
              </a:pathLst>
            </a:custGeom>
            <a:blipFill>
              <a:blip r:embed="rId13"/>
              <a:stretch>
                <a:fillRect/>
              </a:stretch>
            </a:blipFill>
          </p:spPr>
          <p:txBody>
            <a:bodyPr/>
            <a:lstStyle/>
            <a:p>
              <a:endParaRPr lang="en-GB"/>
            </a:p>
          </p:txBody>
        </p:sp>
        <p:sp>
          <p:nvSpPr>
            <p:cNvPr id="14" name="TextBox 14"/>
            <p:cNvSpPr txBox="1"/>
            <p:nvPr/>
          </p:nvSpPr>
          <p:spPr>
            <a:xfrm>
              <a:off x="16961326" y="6197093"/>
              <a:ext cx="5269866" cy="825876"/>
            </a:xfrm>
            <a:prstGeom prst="rect">
              <a:avLst/>
            </a:prstGeom>
          </p:spPr>
          <p:txBody>
            <a:bodyPr lIns="0" tIns="0" rIns="0" bIns="0" rtlCol="0" anchor="t">
              <a:spAutoFit/>
            </a:bodyPr>
            <a:lstStyle/>
            <a:p>
              <a:pPr algn="ctr">
                <a:lnSpc>
                  <a:spcPts val="5219"/>
                </a:lnSpc>
              </a:pPr>
              <a:r>
                <a:rPr lang="en-US" sz="3728">
                  <a:solidFill>
                    <a:srgbClr val="000000"/>
                  </a:solidFill>
                  <a:latin typeface="DM Sans"/>
                  <a:hlinkClick r:id="rId14" tooltip="https://twitter.com/inspchoices_uc"/>
                </a:rPr>
                <a:t>@inspchoices_uc</a:t>
              </a:r>
            </a:p>
          </p:txBody>
        </p:sp>
        <p:sp>
          <p:nvSpPr>
            <p:cNvPr id="15" name="TextBox 15"/>
            <p:cNvSpPr txBox="1"/>
            <p:nvPr/>
          </p:nvSpPr>
          <p:spPr>
            <a:xfrm>
              <a:off x="6222000" y="10355591"/>
              <a:ext cx="6351287" cy="825876"/>
            </a:xfrm>
            <a:prstGeom prst="rect">
              <a:avLst/>
            </a:prstGeom>
          </p:spPr>
          <p:txBody>
            <a:bodyPr lIns="0" tIns="0" rIns="0" bIns="0" rtlCol="0" anchor="t">
              <a:spAutoFit/>
            </a:bodyPr>
            <a:lstStyle/>
            <a:p>
              <a:pPr algn="ctr">
                <a:lnSpc>
                  <a:spcPts val="5219"/>
                </a:lnSpc>
              </a:pPr>
              <a:r>
                <a:rPr lang="en-US" sz="3728">
                  <a:solidFill>
                    <a:srgbClr val="000000"/>
                  </a:solidFill>
                  <a:latin typeface="DM Sans"/>
                  <a:hlinkClick r:id="rId15" tooltip="https://www.instagram.com/inspiring.choices.uc"/>
                </a:rPr>
                <a:t>@inspiring.choices.uc</a:t>
              </a:r>
            </a:p>
          </p:txBody>
        </p:sp>
        <p:sp>
          <p:nvSpPr>
            <p:cNvPr id="16" name="TextBox 16"/>
            <p:cNvSpPr txBox="1"/>
            <p:nvPr/>
          </p:nvSpPr>
          <p:spPr>
            <a:xfrm>
              <a:off x="6222000" y="6191155"/>
              <a:ext cx="6727481" cy="825876"/>
            </a:xfrm>
            <a:prstGeom prst="rect">
              <a:avLst/>
            </a:prstGeom>
          </p:spPr>
          <p:txBody>
            <a:bodyPr lIns="0" tIns="0" rIns="0" bIns="0" rtlCol="0" anchor="t">
              <a:spAutoFit/>
            </a:bodyPr>
            <a:lstStyle/>
            <a:p>
              <a:pPr algn="ctr">
                <a:lnSpc>
                  <a:spcPts val="5219"/>
                </a:lnSpc>
              </a:pPr>
              <a:r>
                <a:rPr lang="en-US" sz="3728">
                  <a:solidFill>
                    <a:srgbClr val="000000"/>
                  </a:solidFill>
                  <a:latin typeface="DM Sans"/>
                </a:rPr>
                <a:t>inspiring-choices.co.uk</a:t>
              </a: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81685">
            <a:off x="3520996" y="2547100"/>
            <a:ext cx="11259580" cy="3910145"/>
          </a:xfrm>
          <a:custGeom>
            <a:avLst/>
            <a:gdLst/>
            <a:ahLst/>
            <a:cxnLst/>
            <a:rect l="l" t="t" r="r" b="b"/>
            <a:pathLst>
              <a:path w="11259580" h="3910145">
                <a:moveTo>
                  <a:pt x="0" y="0"/>
                </a:moveTo>
                <a:lnTo>
                  <a:pt x="11259580" y="0"/>
                </a:lnTo>
                <a:lnTo>
                  <a:pt x="11259580" y="3910145"/>
                </a:lnTo>
                <a:lnTo>
                  <a:pt x="0" y="391014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 name="Freeform 3"/>
          <p:cNvSpPr/>
          <p:nvPr/>
        </p:nvSpPr>
        <p:spPr>
          <a:xfrm rot="181685">
            <a:off x="3104936" y="3120948"/>
            <a:ext cx="11259580" cy="3910145"/>
          </a:xfrm>
          <a:custGeom>
            <a:avLst/>
            <a:gdLst/>
            <a:ahLst/>
            <a:cxnLst/>
            <a:rect l="l" t="t" r="r" b="b"/>
            <a:pathLst>
              <a:path w="11259580" h="3910145">
                <a:moveTo>
                  <a:pt x="0" y="0"/>
                </a:moveTo>
                <a:lnTo>
                  <a:pt x="11259579" y="0"/>
                </a:lnTo>
                <a:lnTo>
                  <a:pt x="11259579" y="3910145"/>
                </a:lnTo>
                <a:lnTo>
                  <a:pt x="0" y="391014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4" name="Freeform 4"/>
          <p:cNvSpPr/>
          <p:nvPr/>
        </p:nvSpPr>
        <p:spPr>
          <a:xfrm rot="-215935">
            <a:off x="10844533" y="-504259"/>
            <a:ext cx="2887511" cy="1443755"/>
          </a:xfrm>
          <a:custGeom>
            <a:avLst/>
            <a:gdLst/>
            <a:ahLst/>
            <a:cxnLst/>
            <a:rect l="l" t="t" r="r" b="b"/>
            <a:pathLst>
              <a:path w="2887511" h="1443755">
                <a:moveTo>
                  <a:pt x="0" y="0"/>
                </a:moveTo>
                <a:lnTo>
                  <a:pt x="2887510" y="0"/>
                </a:lnTo>
                <a:lnTo>
                  <a:pt x="2887510" y="1443755"/>
                </a:lnTo>
                <a:lnTo>
                  <a:pt x="0" y="144375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5" name="Freeform 5"/>
          <p:cNvSpPr/>
          <p:nvPr/>
        </p:nvSpPr>
        <p:spPr>
          <a:xfrm rot="-3616304">
            <a:off x="-999351" y="5773590"/>
            <a:ext cx="2979577" cy="2004443"/>
          </a:xfrm>
          <a:custGeom>
            <a:avLst/>
            <a:gdLst/>
            <a:ahLst/>
            <a:cxnLst/>
            <a:rect l="l" t="t" r="r" b="b"/>
            <a:pathLst>
              <a:path w="2979577" h="2004443">
                <a:moveTo>
                  <a:pt x="0" y="0"/>
                </a:moveTo>
                <a:lnTo>
                  <a:pt x="2979577" y="0"/>
                </a:lnTo>
                <a:lnTo>
                  <a:pt x="2979577" y="2004443"/>
                </a:lnTo>
                <a:lnTo>
                  <a:pt x="0" y="200444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a:p>
        </p:txBody>
      </p:sp>
      <p:sp>
        <p:nvSpPr>
          <p:cNvPr id="6" name="Freeform 6"/>
          <p:cNvSpPr/>
          <p:nvPr/>
        </p:nvSpPr>
        <p:spPr>
          <a:xfrm rot="-2202255">
            <a:off x="16488539" y="6025077"/>
            <a:ext cx="3260564" cy="2827798"/>
          </a:xfrm>
          <a:custGeom>
            <a:avLst/>
            <a:gdLst/>
            <a:ahLst/>
            <a:cxnLst/>
            <a:rect l="l" t="t" r="r" b="b"/>
            <a:pathLst>
              <a:path w="3260564" h="2827798">
                <a:moveTo>
                  <a:pt x="0" y="0"/>
                </a:moveTo>
                <a:lnTo>
                  <a:pt x="3260564" y="0"/>
                </a:lnTo>
                <a:lnTo>
                  <a:pt x="3260564" y="2827799"/>
                </a:lnTo>
                <a:lnTo>
                  <a:pt x="0" y="2827799"/>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GB"/>
          </a:p>
        </p:txBody>
      </p:sp>
      <p:sp>
        <p:nvSpPr>
          <p:cNvPr id="7" name="Freeform 7"/>
          <p:cNvSpPr/>
          <p:nvPr/>
        </p:nvSpPr>
        <p:spPr>
          <a:xfrm rot="8896365">
            <a:off x="517510" y="688748"/>
            <a:ext cx="2763638" cy="1643108"/>
          </a:xfrm>
          <a:custGeom>
            <a:avLst/>
            <a:gdLst/>
            <a:ahLst/>
            <a:cxnLst/>
            <a:rect l="l" t="t" r="r" b="b"/>
            <a:pathLst>
              <a:path w="2763638" h="1643108">
                <a:moveTo>
                  <a:pt x="0" y="0"/>
                </a:moveTo>
                <a:lnTo>
                  <a:pt x="2763638" y="0"/>
                </a:lnTo>
                <a:lnTo>
                  <a:pt x="2763638" y="1643109"/>
                </a:lnTo>
                <a:lnTo>
                  <a:pt x="0" y="1643109"/>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GB"/>
          </a:p>
        </p:txBody>
      </p:sp>
      <p:sp>
        <p:nvSpPr>
          <p:cNvPr id="8" name="Freeform 8"/>
          <p:cNvSpPr/>
          <p:nvPr/>
        </p:nvSpPr>
        <p:spPr>
          <a:xfrm rot="-10799999">
            <a:off x="4742037" y="9019446"/>
            <a:ext cx="2887511" cy="1443755"/>
          </a:xfrm>
          <a:custGeom>
            <a:avLst/>
            <a:gdLst/>
            <a:ahLst/>
            <a:cxnLst/>
            <a:rect l="l" t="t" r="r" b="b"/>
            <a:pathLst>
              <a:path w="2887511" h="1443755">
                <a:moveTo>
                  <a:pt x="0" y="0"/>
                </a:moveTo>
                <a:lnTo>
                  <a:pt x="2887511" y="0"/>
                </a:lnTo>
                <a:lnTo>
                  <a:pt x="2887511" y="1443756"/>
                </a:lnTo>
                <a:lnTo>
                  <a:pt x="0" y="144375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9" name="Freeform 9"/>
          <p:cNvSpPr/>
          <p:nvPr/>
        </p:nvSpPr>
        <p:spPr>
          <a:xfrm rot="-1663845">
            <a:off x="1780229" y="2258176"/>
            <a:ext cx="2879162" cy="2350443"/>
          </a:xfrm>
          <a:custGeom>
            <a:avLst/>
            <a:gdLst/>
            <a:ahLst/>
            <a:cxnLst/>
            <a:rect l="l" t="t" r="r" b="b"/>
            <a:pathLst>
              <a:path w="2879162" h="2350443">
                <a:moveTo>
                  <a:pt x="0" y="0"/>
                </a:moveTo>
                <a:lnTo>
                  <a:pt x="2879162" y="0"/>
                </a:lnTo>
                <a:lnTo>
                  <a:pt x="2879162" y="2350443"/>
                </a:lnTo>
                <a:lnTo>
                  <a:pt x="0" y="2350443"/>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GB"/>
          </a:p>
        </p:txBody>
      </p:sp>
      <p:sp>
        <p:nvSpPr>
          <p:cNvPr id="10" name="TextBox 10"/>
          <p:cNvSpPr txBox="1"/>
          <p:nvPr/>
        </p:nvSpPr>
        <p:spPr>
          <a:xfrm>
            <a:off x="3757378" y="4810125"/>
            <a:ext cx="9954694" cy="666750"/>
          </a:xfrm>
          <a:prstGeom prst="rect">
            <a:avLst/>
          </a:prstGeom>
        </p:spPr>
        <p:txBody>
          <a:bodyPr lIns="0" tIns="0" rIns="0" bIns="0" rtlCol="0" anchor="t">
            <a:spAutoFit/>
          </a:bodyPr>
          <a:lstStyle/>
          <a:p>
            <a:pPr algn="ctr">
              <a:lnSpc>
                <a:spcPts val="5279"/>
              </a:lnSpc>
              <a:spcBef>
                <a:spcPct val="0"/>
              </a:spcBef>
            </a:pPr>
            <a:r>
              <a:rPr lang="en-US" sz="4399">
                <a:solidFill>
                  <a:srgbClr val="000000"/>
                </a:solidFill>
                <a:latin typeface="Nunito Bold Bold"/>
              </a:rPr>
              <a:t>Any Questions?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4200057" y="8986376"/>
            <a:ext cx="2972724" cy="1102074"/>
          </a:xfrm>
          <a:custGeom>
            <a:avLst/>
            <a:gdLst/>
            <a:ahLst/>
            <a:cxnLst/>
            <a:rect l="l" t="t" r="r" b="b"/>
            <a:pathLst>
              <a:path w="2972724" h="1102074">
                <a:moveTo>
                  <a:pt x="0" y="0"/>
                </a:moveTo>
                <a:lnTo>
                  <a:pt x="2972724" y="0"/>
                </a:lnTo>
                <a:lnTo>
                  <a:pt x="2972724" y="1102074"/>
                </a:lnTo>
                <a:lnTo>
                  <a:pt x="0" y="1102074"/>
                </a:lnTo>
                <a:lnTo>
                  <a:pt x="0" y="0"/>
                </a:lnTo>
                <a:close/>
              </a:path>
            </a:pathLst>
          </a:custGeom>
          <a:blipFill>
            <a:blip r:embed="rId2"/>
            <a:stretch>
              <a:fillRect/>
            </a:stretch>
          </a:blipFill>
        </p:spPr>
        <p:txBody>
          <a:bodyPr/>
          <a:lstStyle/>
          <a:p>
            <a:endParaRPr lang="en-GB"/>
          </a:p>
        </p:txBody>
      </p:sp>
      <p:sp>
        <p:nvSpPr>
          <p:cNvPr id="3" name="Freeform 3"/>
          <p:cNvSpPr/>
          <p:nvPr/>
        </p:nvSpPr>
        <p:spPr>
          <a:xfrm>
            <a:off x="10689209" y="8986376"/>
            <a:ext cx="3318602" cy="1300624"/>
          </a:xfrm>
          <a:custGeom>
            <a:avLst/>
            <a:gdLst/>
            <a:ahLst/>
            <a:cxnLst/>
            <a:rect l="l" t="t" r="r" b="b"/>
            <a:pathLst>
              <a:path w="3318602" h="1300624">
                <a:moveTo>
                  <a:pt x="0" y="0"/>
                </a:moveTo>
                <a:lnTo>
                  <a:pt x="3318602" y="0"/>
                </a:lnTo>
                <a:lnTo>
                  <a:pt x="3318602" y="1300624"/>
                </a:lnTo>
                <a:lnTo>
                  <a:pt x="0" y="1300624"/>
                </a:lnTo>
                <a:lnTo>
                  <a:pt x="0" y="0"/>
                </a:lnTo>
                <a:close/>
              </a:path>
            </a:pathLst>
          </a:custGeom>
          <a:blipFill>
            <a:blip r:embed="rId3"/>
            <a:stretch>
              <a:fillRect/>
            </a:stretch>
          </a:blipFill>
        </p:spPr>
        <p:txBody>
          <a:bodyPr/>
          <a:lstStyle/>
          <a:p>
            <a:endParaRPr lang="en-GB"/>
          </a:p>
        </p:txBody>
      </p:sp>
      <p:grpSp>
        <p:nvGrpSpPr>
          <p:cNvPr id="4" name="Group 4"/>
          <p:cNvGrpSpPr/>
          <p:nvPr/>
        </p:nvGrpSpPr>
        <p:grpSpPr>
          <a:xfrm>
            <a:off x="0" y="464398"/>
            <a:ext cx="8667750" cy="7900870"/>
            <a:chOff x="0" y="0"/>
            <a:chExt cx="11557000" cy="10534494"/>
          </a:xfrm>
        </p:grpSpPr>
        <p:sp>
          <p:nvSpPr>
            <p:cNvPr id="5" name="AutoShape 5"/>
            <p:cNvSpPr/>
            <p:nvPr/>
          </p:nvSpPr>
          <p:spPr>
            <a:xfrm>
              <a:off x="0" y="0"/>
              <a:ext cx="11557000" cy="1358610"/>
            </a:xfrm>
            <a:prstGeom prst="rect">
              <a:avLst/>
            </a:prstGeom>
            <a:solidFill>
              <a:srgbClr val="00C2CB"/>
            </a:solidFill>
          </p:spPr>
          <p:txBody>
            <a:bodyPr/>
            <a:lstStyle/>
            <a:p>
              <a:endParaRPr lang="en-GB"/>
            </a:p>
          </p:txBody>
        </p:sp>
        <p:sp>
          <p:nvSpPr>
            <p:cNvPr id="6" name="TextBox 6"/>
            <p:cNvSpPr txBox="1"/>
            <p:nvPr/>
          </p:nvSpPr>
          <p:spPr>
            <a:xfrm>
              <a:off x="935105" y="317355"/>
              <a:ext cx="9686790" cy="723900"/>
            </a:xfrm>
            <a:prstGeom prst="rect">
              <a:avLst/>
            </a:prstGeom>
          </p:spPr>
          <p:txBody>
            <a:bodyPr lIns="0" tIns="0" rIns="0" bIns="0" rtlCol="0" anchor="t">
              <a:spAutoFit/>
            </a:bodyPr>
            <a:lstStyle/>
            <a:p>
              <a:pPr>
                <a:lnSpc>
                  <a:spcPts val="4320"/>
                </a:lnSpc>
              </a:pPr>
              <a:r>
                <a:rPr lang="en-US" sz="3600">
                  <a:solidFill>
                    <a:srgbClr val="000000"/>
                  </a:solidFill>
                  <a:latin typeface="Nunito Bold"/>
                </a:rPr>
                <a:t>WHO ARE INSPIRING CHOICES?</a:t>
              </a:r>
            </a:p>
          </p:txBody>
        </p:sp>
        <p:sp>
          <p:nvSpPr>
            <p:cNvPr id="7" name="TextBox 7"/>
            <p:cNvSpPr txBox="1"/>
            <p:nvPr/>
          </p:nvSpPr>
          <p:spPr>
            <a:xfrm>
              <a:off x="0" y="2755744"/>
              <a:ext cx="11531600" cy="7778750"/>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Nunito Bold"/>
                </a:rPr>
                <a:t>Inspiring Choices are the York &amp; North Yorkshire partnership for the Uni Connect programme, run by the Office for Students. Inspiring Choices are here to support young people as they make decisions about their future education and career! ​</a:t>
              </a:r>
            </a:p>
            <a:p>
              <a:pPr algn="ctr">
                <a:lnSpc>
                  <a:spcPts val="4200"/>
                </a:lnSpc>
                <a:spcBef>
                  <a:spcPct val="0"/>
                </a:spcBef>
              </a:pPr>
              <a:endParaRPr lang="en-US" sz="3000">
                <a:solidFill>
                  <a:srgbClr val="000000"/>
                </a:solidFill>
                <a:latin typeface="Nunito Bold"/>
              </a:endParaRPr>
            </a:p>
            <a:p>
              <a:pPr algn="ctr">
                <a:lnSpc>
                  <a:spcPts val="4200"/>
                </a:lnSpc>
                <a:spcBef>
                  <a:spcPct val="0"/>
                </a:spcBef>
              </a:pPr>
              <a:r>
                <a:rPr lang="en-US" sz="3000">
                  <a:solidFill>
                    <a:srgbClr val="000000"/>
                  </a:solidFill>
                  <a:latin typeface="Nunito Bold"/>
                </a:rPr>
                <a:t>We work with young people aged 14 and above and run workshops, activities and trips. We also offer 1-2-1 support and bespoke activities for schools and colleges. ​</a:t>
              </a:r>
            </a:p>
          </p:txBody>
        </p:sp>
      </p:grpSp>
      <p:sp>
        <p:nvSpPr>
          <p:cNvPr id="8" name="Freeform 8"/>
          <p:cNvSpPr/>
          <p:nvPr/>
        </p:nvSpPr>
        <p:spPr>
          <a:xfrm>
            <a:off x="9144000" y="3273518"/>
            <a:ext cx="8835397" cy="4479095"/>
          </a:xfrm>
          <a:custGeom>
            <a:avLst/>
            <a:gdLst/>
            <a:ahLst/>
            <a:cxnLst/>
            <a:rect l="l" t="t" r="r" b="b"/>
            <a:pathLst>
              <a:path w="8835397" h="4479095">
                <a:moveTo>
                  <a:pt x="0" y="0"/>
                </a:moveTo>
                <a:lnTo>
                  <a:pt x="8835397" y="0"/>
                </a:lnTo>
                <a:lnTo>
                  <a:pt x="8835397" y="4479095"/>
                </a:lnTo>
                <a:lnTo>
                  <a:pt x="0" y="4479095"/>
                </a:lnTo>
                <a:lnTo>
                  <a:pt x="0" y="0"/>
                </a:lnTo>
                <a:close/>
              </a:path>
            </a:pathLst>
          </a:custGeom>
          <a:blipFill>
            <a:blip r:embed="rId4"/>
            <a:stretch>
              <a:fillRect l="-5123"/>
            </a:stretch>
          </a:blipFill>
        </p:spPr>
        <p:txBody>
          <a:bodyPr/>
          <a:lstStyle/>
          <a:p>
            <a:endParaRPr lang="en-GB"/>
          </a:p>
        </p:txBody>
      </p:sp>
      <p:sp>
        <p:nvSpPr>
          <p:cNvPr id="9" name="TextBox 9"/>
          <p:cNvSpPr txBox="1"/>
          <p:nvPr/>
        </p:nvSpPr>
        <p:spPr>
          <a:xfrm>
            <a:off x="10466387" y="2042332"/>
            <a:ext cx="6706394" cy="762002"/>
          </a:xfrm>
          <a:prstGeom prst="rect">
            <a:avLst/>
          </a:prstGeom>
        </p:spPr>
        <p:txBody>
          <a:bodyPr lIns="0" tIns="0" rIns="0" bIns="0" rtlCol="0" anchor="t">
            <a:spAutoFit/>
          </a:bodyPr>
          <a:lstStyle/>
          <a:p>
            <a:pPr algn="ctr">
              <a:lnSpc>
                <a:spcPts val="6299"/>
              </a:lnSpc>
              <a:spcBef>
                <a:spcPct val="0"/>
              </a:spcBef>
            </a:pPr>
            <a:r>
              <a:rPr lang="en-US" sz="4499">
                <a:solidFill>
                  <a:srgbClr val="000000"/>
                </a:solidFill>
                <a:latin typeface="Nunito Bold"/>
              </a:rPr>
              <a:t>York and North Yorkshire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267728" y="224640"/>
            <a:ext cx="7095531" cy="1384533"/>
          </a:xfrm>
          <a:prstGeom prst="rect">
            <a:avLst/>
          </a:prstGeom>
          <a:solidFill>
            <a:srgbClr val="00C2CB"/>
          </a:solidFill>
        </p:spPr>
        <p:txBody>
          <a:bodyPr/>
          <a:lstStyle/>
          <a:p>
            <a:endParaRPr lang="en-GB"/>
          </a:p>
        </p:txBody>
      </p:sp>
      <p:grpSp>
        <p:nvGrpSpPr>
          <p:cNvPr id="3" name="Group 3"/>
          <p:cNvGrpSpPr/>
          <p:nvPr/>
        </p:nvGrpSpPr>
        <p:grpSpPr>
          <a:xfrm>
            <a:off x="267728" y="3209557"/>
            <a:ext cx="17365630" cy="6563106"/>
            <a:chOff x="0" y="0"/>
            <a:chExt cx="4573664" cy="1728555"/>
          </a:xfrm>
        </p:grpSpPr>
        <p:sp>
          <p:nvSpPr>
            <p:cNvPr id="4" name="Freeform 4"/>
            <p:cNvSpPr/>
            <p:nvPr/>
          </p:nvSpPr>
          <p:spPr>
            <a:xfrm>
              <a:off x="0" y="0"/>
              <a:ext cx="4573664" cy="1728555"/>
            </a:xfrm>
            <a:custGeom>
              <a:avLst/>
              <a:gdLst/>
              <a:ahLst/>
              <a:cxnLst/>
              <a:rect l="l" t="t" r="r" b="b"/>
              <a:pathLst>
                <a:path w="4573664" h="1728555">
                  <a:moveTo>
                    <a:pt x="22737" y="0"/>
                  </a:moveTo>
                  <a:lnTo>
                    <a:pt x="4550927" y="0"/>
                  </a:lnTo>
                  <a:cubicBezTo>
                    <a:pt x="4563484" y="0"/>
                    <a:pt x="4573664" y="10180"/>
                    <a:pt x="4573664" y="22737"/>
                  </a:cubicBezTo>
                  <a:lnTo>
                    <a:pt x="4573664" y="1705818"/>
                  </a:lnTo>
                  <a:cubicBezTo>
                    <a:pt x="4573664" y="1718375"/>
                    <a:pt x="4563484" y="1728555"/>
                    <a:pt x="4550927" y="1728555"/>
                  </a:cubicBezTo>
                  <a:lnTo>
                    <a:pt x="22737" y="1728555"/>
                  </a:lnTo>
                  <a:cubicBezTo>
                    <a:pt x="16707" y="1728555"/>
                    <a:pt x="10923" y="1726159"/>
                    <a:pt x="6659" y="1721895"/>
                  </a:cubicBezTo>
                  <a:cubicBezTo>
                    <a:pt x="2395" y="1717631"/>
                    <a:pt x="0" y="1711848"/>
                    <a:pt x="0" y="1705818"/>
                  </a:cubicBezTo>
                  <a:lnTo>
                    <a:pt x="0" y="22737"/>
                  </a:lnTo>
                  <a:cubicBezTo>
                    <a:pt x="0" y="16707"/>
                    <a:pt x="2395" y="10923"/>
                    <a:pt x="6659" y="6659"/>
                  </a:cubicBezTo>
                  <a:cubicBezTo>
                    <a:pt x="10923" y="2395"/>
                    <a:pt x="16707" y="0"/>
                    <a:pt x="22737" y="0"/>
                  </a:cubicBezTo>
                  <a:close/>
                </a:path>
              </a:pathLst>
            </a:custGeom>
            <a:solidFill>
              <a:srgbClr val="C9E265"/>
            </a:solidFill>
          </p:spPr>
          <p:txBody>
            <a:bodyPr/>
            <a:lstStyle/>
            <a:p>
              <a:endParaRPr lang="en-GB"/>
            </a:p>
          </p:txBody>
        </p:sp>
        <p:sp>
          <p:nvSpPr>
            <p:cNvPr id="5" name="TextBox 5"/>
            <p:cNvSpPr txBox="1"/>
            <p:nvPr/>
          </p:nvSpPr>
          <p:spPr>
            <a:xfrm>
              <a:off x="0" y="-66675"/>
              <a:ext cx="4573664" cy="1795230"/>
            </a:xfrm>
            <a:prstGeom prst="rect">
              <a:avLst/>
            </a:prstGeom>
          </p:spPr>
          <p:txBody>
            <a:bodyPr lIns="50800" tIns="50800" rIns="50800" bIns="50800" rtlCol="0" anchor="ctr"/>
            <a:lstStyle/>
            <a:p>
              <a:pPr algn="just">
                <a:lnSpc>
                  <a:spcPts val="5040"/>
                </a:lnSpc>
              </a:pPr>
              <a:r>
                <a:rPr lang="en-US" sz="3600">
                  <a:solidFill>
                    <a:srgbClr val="000000"/>
                  </a:solidFill>
                  <a:latin typeface="Nunito Bold"/>
                </a:rPr>
                <a:t>Back in early 2022 when the OfS sent out a planning framework for attainment raising projects, we decided we wanted the aims of our project to be:</a:t>
              </a:r>
            </a:p>
            <a:p>
              <a:pPr algn="just">
                <a:lnSpc>
                  <a:spcPts val="5040"/>
                </a:lnSpc>
              </a:pPr>
              <a:endParaRPr lang="en-US" sz="3600">
                <a:solidFill>
                  <a:srgbClr val="000000"/>
                </a:solidFill>
                <a:latin typeface="Nunito Bold"/>
              </a:endParaRPr>
            </a:p>
            <a:p>
              <a:pPr algn="just">
                <a:lnSpc>
                  <a:spcPts val="5040"/>
                </a:lnSpc>
              </a:pPr>
              <a:r>
                <a:rPr lang="en-US" sz="3600">
                  <a:solidFill>
                    <a:srgbClr val="000000"/>
                  </a:solidFill>
                  <a:latin typeface="Nunito Bold"/>
                </a:rPr>
                <a:t>· Providing targeted academic support to learners</a:t>
              </a:r>
            </a:p>
            <a:p>
              <a:pPr algn="just">
                <a:lnSpc>
                  <a:spcPts val="5040"/>
                </a:lnSpc>
              </a:pPr>
              <a:r>
                <a:rPr lang="en-US" sz="3600">
                  <a:solidFill>
                    <a:srgbClr val="000000"/>
                  </a:solidFill>
                  <a:latin typeface="Nunito Bold"/>
                </a:rPr>
                <a:t>· Tackling non-academic barriers to learning</a:t>
              </a:r>
            </a:p>
            <a:p>
              <a:pPr algn="just">
                <a:lnSpc>
                  <a:spcPts val="5040"/>
                </a:lnSpc>
              </a:pPr>
              <a:endParaRPr lang="en-US" sz="3600">
                <a:solidFill>
                  <a:srgbClr val="000000"/>
                </a:solidFill>
                <a:latin typeface="Nunito Bold"/>
              </a:endParaRPr>
            </a:p>
            <a:p>
              <a:pPr algn="just">
                <a:lnSpc>
                  <a:spcPts val="5040"/>
                </a:lnSpc>
              </a:pPr>
              <a:r>
                <a:rPr lang="en-US" sz="3600">
                  <a:solidFill>
                    <a:srgbClr val="000000"/>
                  </a:solidFill>
                  <a:latin typeface="Nunito Bold"/>
                </a:rPr>
                <a:t>Speaking to school contacts and an academic at the university who also marks GCSE papers, it became clear that low literacy levels were impacting on all areas of curriculum for some learners.</a:t>
              </a:r>
            </a:p>
            <a:p>
              <a:pPr algn="just">
                <a:lnSpc>
                  <a:spcPts val="5040"/>
                </a:lnSpc>
              </a:pPr>
              <a:endParaRPr lang="en-US" sz="3600">
                <a:solidFill>
                  <a:srgbClr val="000000"/>
                </a:solidFill>
                <a:latin typeface="Nunito Bold"/>
              </a:endParaRPr>
            </a:p>
          </p:txBody>
        </p:sp>
      </p:grpSp>
      <p:sp>
        <p:nvSpPr>
          <p:cNvPr id="6" name="TextBox 6"/>
          <p:cNvSpPr txBox="1"/>
          <p:nvPr/>
        </p:nvSpPr>
        <p:spPr>
          <a:xfrm>
            <a:off x="449059" y="578769"/>
            <a:ext cx="6914200" cy="676275"/>
          </a:xfrm>
          <a:prstGeom prst="rect">
            <a:avLst/>
          </a:prstGeom>
        </p:spPr>
        <p:txBody>
          <a:bodyPr lIns="0" tIns="0" rIns="0" bIns="0" rtlCol="0" anchor="t">
            <a:spAutoFit/>
          </a:bodyPr>
          <a:lstStyle/>
          <a:p>
            <a:pPr>
              <a:lnSpc>
                <a:spcPts val="5399"/>
              </a:lnSpc>
            </a:pPr>
            <a:r>
              <a:rPr lang="en-US" sz="4499">
                <a:solidFill>
                  <a:srgbClr val="000000"/>
                </a:solidFill>
                <a:latin typeface="Nunito Bold"/>
              </a:rPr>
              <a:t>Project development</a:t>
            </a:r>
          </a:p>
        </p:txBody>
      </p:sp>
      <p:sp>
        <p:nvSpPr>
          <p:cNvPr id="7" name="TextBox 7"/>
          <p:cNvSpPr txBox="1"/>
          <p:nvPr/>
        </p:nvSpPr>
        <p:spPr>
          <a:xfrm>
            <a:off x="2564048" y="2088464"/>
            <a:ext cx="9525" cy="297180"/>
          </a:xfrm>
          <a:prstGeom prst="rect">
            <a:avLst/>
          </a:prstGeom>
        </p:spPr>
        <p:txBody>
          <a:bodyPr lIns="0" tIns="0" rIns="0" bIns="0" rtlCol="0" anchor="t">
            <a:spAutoFit/>
          </a:bodyPr>
          <a:lstStyle/>
          <a:p>
            <a:pPr algn="ctr">
              <a:lnSpc>
                <a:spcPts val="2520"/>
              </a:lnSpc>
            </a:pPr>
            <a:endParaRPr/>
          </a:p>
        </p:txBody>
      </p:sp>
      <p:sp>
        <p:nvSpPr>
          <p:cNvPr id="8" name="TextBox 8"/>
          <p:cNvSpPr txBox="1"/>
          <p:nvPr/>
        </p:nvSpPr>
        <p:spPr>
          <a:xfrm>
            <a:off x="2611612" y="4018022"/>
            <a:ext cx="9525" cy="297180"/>
          </a:xfrm>
          <a:prstGeom prst="rect">
            <a:avLst/>
          </a:prstGeom>
        </p:spPr>
        <p:txBody>
          <a:bodyPr lIns="0" tIns="0" rIns="0" bIns="0" rtlCol="0" anchor="t">
            <a:spAutoFit/>
          </a:bodyPr>
          <a:lstStyle/>
          <a:p>
            <a:pPr algn="ctr">
              <a:lnSpc>
                <a:spcPts val="2520"/>
              </a:lnSpc>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267728" y="224640"/>
            <a:ext cx="7095531" cy="1384533"/>
          </a:xfrm>
          <a:prstGeom prst="rect">
            <a:avLst/>
          </a:prstGeom>
          <a:solidFill>
            <a:srgbClr val="00C2CB"/>
          </a:solidFill>
        </p:spPr>
        <p:txBody>
          <a:bodyPr/>
          <a:lstStyle/>
          <a:p>
            <a:endParaRPr lang="en-GB"/>
          </a:p>
        </p:txBody>
      </p:sp>
      <p:sp>
        <p:nvSpPr>
          <p:cNvPr id="3" name="Freeform 3"/>
          <p:cNvSpPr/>
          <p:nvPr/>
        </p:nvSpPr>
        <p:spPr>
          <a:xfrm>
            <a:off x="568165" y="2854661"/>
            <a:ext cx="2505504" cy="2122845"/>
          </a:xfrm>
          <a:custGeom>
            <a:avLst/>
            <a:gdLst/>
            <a:ahLst/>
            <a:cxnLst/>
            <a:rect l="l" t="t" r="r" b="b"/>
            <a:pathLst>
              <a:path w="2505504" h="2122845">
                <a:moveTo>
                  <a:pt x="0" y="0"/>
                </a:moveTo>
                <a:lnTo>
                  <a:pt x="2505504" y="0"/>
                </a:lnTo>
                <a:lnTo>
                  <a:pt x="2505504" y="2122846"/>
                </a:lnTo>
                <a:lnTo>
                  <a:pt x="0" y="212284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4" name="TextBox 4"/>
          <p:cNvSpPr txBox="1"/>
          <p:nvPr/>
        </p:nvSpPr>
        <p:spPr>
          <a:xfrm>
            <a:off x="449059" y="224640"/>
            <a:ext cx="6914200" cy="1352550"/>
          </a:xfrm>
          <a:prstGeom prst="rect">
            <a:avLst/>
          </a:prstGeom>
        </p:spPr>
        <p:txBody>
          <a:bodyPr lIns="0" tIns="0" rIns="0" bIns="0" rtlCol="0" anchor="t">
            <a:spAutoFit/>
          </a:bodyPr>
          <a:lstStyle/>
          <a:p>
            <a:pPr>
              <a:lnSpc>
                <a:spcPts val="5399"/>
              </a:lnSpc>
            </a:pPr>
            <a:r>
              <a:rPr lang="en-US" sz="4499">
                <a:solidFill>
                  <a:srgbClr val="000000"/>
                </a:solidFill>
                <a:latin typeface="Nunito Bold"/>
              </a:rPr>
              <a:t>Project development continued</a:t>
            </a:r>
          </a:p>
        </p:txBody>
      </p:sp>
      <p:sp>
        <p:nvSpPr>
          <p:cNvPr id="5" name="TextBox 5"/>
          <p:cNvSpPr txBox="1"/>
          <p:nvPr/>
        </p:nvSpPr>
        <p:spPr>
          <a:xfrm>
            <a:off x="2564048" y="2088464"/>
            <a:ext cx="9525" cy="297180"/>
          </a:xfrm>
          <a:prstGeom prst="rect">
            <a:avLst/>
          </a:prstGeom>
        </p:spPr>
        <p:txBody>
          <a:bodyPr lIns="0" tIns="0" rIns="0" bIns="0" rtlCol="0" anchor="t">
            <a:spAutoFit/>
          </a:bodyPr>
          <a:lstStyle/>
          <a:p>
            <a:pPr algn="ctr">
              <a:lnSpc>
                <a:spcPts val="2520"/>
              </a:lnSpc>
            </a:pPr>
            <a:endParaRPr/>
          </a:p>
        </p:txBody>
      </p:sp>
      <p:sp>
        <p:nvSpPr>
          <p:cNvPr id="6" name="TextBox 6"/>
          <p:cNvSpPr txBox="1"/>
          <p:nvPr/>
        </p:nvSpPr>
        <p:spPr>
          <a:xfrm>
            <a:off x="2611612" y="4018022"/>
            <a:ext cx="9525" cy="297180"/>
          </a:xfrm>
          <a:prstGeom prst="rect">
            <a:avLst/>
          </a:prstGeom>
        </p:spPr>
        <p:txBody>
          <a:bodyPr lIns="0" tIns="0" rIns="0" bIns="0" rtlCol="0" anchor="t">
            <a:spAutoFit/>
          </a:bodyPr>
          <a:lstStyle/>
          <a:p>
            <a:pPr algn="ctr">
              <a:lnSpc>
                <a:spcPts val="2520"/>
              </a:lnSpc>
            </a:pPr>
            <a:endParaRPr/>
          </a:p>
        </p:txBody>
      </p:sp>
      <p:sp>
        <p:nvSpPr>
          <p:cNvPr id="7" name="TextBox 7"/>
          <p:cNvSpPr txBox="1"/>
          <p:nvPr/>
        </p:nvSpPr>
        <p:spPr>
          <a:xfrm>
            <a:off x="3815494" y="7072651"/>
            <a:ext cx="9833503" cy="2028825"/>
          </a:xfrm>
          <a:prstGeom prst="rect">
            <a:avLst/>
          </a:prstGeom>
        </p:spPr>
        <p:txBody>
          <a:bodyPr lIns="0" tIns="0" rIns="0" bIns="0" rtlCol="0" anchor="t">
            <a:spAutoFit/>
          </a:bodyPr>
          <a:lstStyle/>
          <a:p>
            <a:pPr>
              <a:lnSpc>
                <a:spcPts val="5399"/>
              </a:lnSpc>
            </a:pPr>
            <a:r>
              <a:rPr lang="en-US" sz="4499">
                <a:solidFill>
                  <a:srgbClr val="000000"/>
                </a:solidFill>
                <a:latin typeface="Nunito Bold"/>
              </a:rPr>
              <a:t>This is to be a sustained engagement from September 2023- July 2024</a:t>
            </a:r>
          </a:p>
        </p:txBody>
      </p:sp>
      <p:sp>
        <p:nvSpPr>
          <p:cNvPr id="8" name="TextBox 8"/>
          <p:cNvSpPr txBox="1"/>
          <p:nvPr/>
        </p:nvSpPr>
        <p:spPr>
          <a:xfrm>
            <a:off x="3906159" y="2854661"/>
            <a:ext cx="9833503" cy="2077492"/>
          </a:xfrm>
          <a:prstGeom prst="rect">
            <a:avLst/>
          </a:prstGeom>
        </p:spPr>
        <p:txBody>
          <a:bodyPr lIns="0" tIns="0" rIns="0" bIns="0" rtlCol="0" anchor="t">
            <a:spAutoFit/>
          </a:bodyPr>
          <a:lstStyle/>
          <a:p>
            <a:pPr>
              <a:lnSpc>
                <a:spcPts val="5399"/>
              </a:lnSpc>
            </a:pPr>
            <a:r>
              <a:rPr lang="en-US" sz="4499" dirty="0">
                <a:solidFill>
                  <a:srgbClr val="000000"/>
                </a:solidFill>
                <a:latin typeface="Nunito Bold"/>
              </a:rPr>
              <a:t>Having looked at literacy data on HEAT, 2 schools were identified in North Yorkshire </a:t>
            </a:r>
          </a:p>
        </p:txBody>
      </p:sp>
      <p:sp>
        <p:nvSpPr>
          <p:cNvPr id="9" name="Freeform 9"/>
          <p:cNvSpPr/>
          <p:nvPr/>
        </p:nvSpPr>
        <p:spPr>
          <a:xfrm>
            <a:off x="669957" y="6756613"/>
            <a:ext cx="2505504" cy="2122845"/>
          </a:xfrm>
          <a:custGeom>
            <a:avLst/>
            <a:gdLst/>
            <a:ahLst/>
            <a:cxnLst/>
            <a:rect l="l" t="t" r="r" b="b"/>
            <a:pathLst>
              <a:path w="2505504" h="2122845">
                <a:moveTo>
                  <a:pt x="0" y="0"/>
                </a:moveTo>
                <a:lnTo>
                  <a:pt x="2505504" y="0"/>
                </a:lnTo>
                <a:lnTo>
                  <a:pt x="2505504" y="2122845"/>
                </a:lnTo>
                <a:lnTo>
                  <a:pt x="0" y="212284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267728" y="224640"/>
            <a:ext cx="7095531" cy="1384533"/>
          </a:xfrm>
          <a:prstGeom prst="rect">
            <a:avLst/>
          </a:prstGeom>
          <a:solidFill>
            <a:srgbClr val="00C2CB"/>
          </a:solidFill>
        </p:spPr>
        <p:txBody>
          <a:bodyPr/>
          <a:lstStyle/>
          <a:p>
            <a:endParaRPr lang="en-GB"/>
          </a:p>
        </p:txBody>
      </p:sp>
      <p:grpSp>
        <p:nvGrpSpPr>
          <p:cNvPr id="3" name="Group 3"/>
          <p:cNvGrpSpPr/>
          <p:nvPr/>
        </p:nvGrpSpPr>
        <p:grpSpPr>
          <a:xfrm>
            <a:off x="449059" y="2251342"/>
            <a:ext cx="16083837" cy="6570594"/>
            <a:chOff x="0" y="0"/>
            <a:chExt cx="4236072" cy="1730527"/>
          </a:xfrm>
        </p:grpSpPr>
        <p:sp>
          <p:nvSpPr>
            <p:cNvPr id="4" name="Freeform 4"/>
            <p:cNvSpPr/>
            <p:nvPr/>
          </p:nvSpPr>
          <p:spPr>
            <a:xfrm>
              <a:off x="0" y="0"/>
              <a:ext cx="4236072" cy="1730527"/>
            </a:xfrm>
            <a:custGeom>
              <a:avLst/>
              <a:gdLst/>
              <a:ahLst/>
              <a:cxnLst/>
              <a:rect l="l" t="t" r="r" b="b"/>
              <a:pathLst>
                <a:path w="4236072" h="1730527">
                  <a:moveTo>
                    <a:pt x="24549" y="0"/>
                  </a:moveTo>
                  <a:lnTo>
                    <a:pt x="4211523" y="0"/>
                  </a:lnTo>
                  <a:cubicBezTo>
                    <a:pt x="4218034" y="0"/>
                    <a:pt x="4224278" y="2586"/>
                    <a:pt x="4228882" y="7190"/>
                  </a:cubicBezTo>
                  <a:cubicBezTo>
                    <a:pt x="4233486" y="11794"/>
                    <a:pt x="4236072" y="18038"/>
                    <a:pt x="4236072" y="24549"/>
                  </a:cubicBezTo>
                  <a:lnTo>
                    <a:pt x="4236072" y="1705978"/>
                  </a:lnTo>
                  <a:cubicBezTo>
                    <a:pt x="4236072" y="1712489"/>
                    <a:pt x="4233486" y="1718733"/>
                    <a:pt x="4228882" y="1723337"/>
                  </a:cubicBezTo>
                  <a:cubicBezTo>
                    <a:pt x="4224278" y="1727941"/>
                    <a:pt x="4218034" y="1730527"/>
                    <a:pt x="4211523" y="1730527"/>
                  </a:cubicBezTo>
                  <a:lnTo>
                    <a:pt x="24549" y="1730527"/>
                  </a:lnTo>
                  <a:cubicBezTo>
                    <a:pt x="18038" y="1730527"/>
                    <a:pt x="11794" y="1727941"/>
                    <a:pt x="7190" y="1723337"/>
                  </a:cubicBezTo>
                  <a:cubicBezTo>
                    <a:pt x="2586" y="1718733"/>
                    <a:pt x="0" y="1712489"/>
                    <a:pt x="0" y="1705978"/>
                  </a:cubicBezTo>
                  <a:lnTo>
                    <a:pt x="0" y="24549"/>
                  </a:lnTo>
                  <a:cubicBezTo>
                    <a:pt x="0" y="18038"/>
                    <a:pt x="2586" y="11794"/>
                    <a:pt x="7190" y="7190"/>
                  </a:cubicBezTo>
                  <a:cubicBezTo>
                    <a:pt x="11794" y="2586"/>
                    <a:pt x="18038" y="0"/>
                    <a:pt x="24549" y="0"/>
                  </a:cubicBezTo>
                  <a:close/>
                </a:path>
              </a:pathLst>
            </a:custGeom>
            <a:solidFill>
              <a:srgbClr val="C9E265"/>
            </a:solidFill>
          </p:spPr>
          <p:txBody>
            <a:bodyPr/>
            <a:lstStyle/>
            <a:p>
              <a:endParaRPr lang="en-GB"/>
            </a:p>
          </p:txBody>
        </p:sp>
        <p:sp>
          <p:nvSpPr>
            <p:cNvPr id="5" name="TextBox 5"/>
            <p:cNvSpPr txBox="1"/>
            <p:nvPr/>
          </p:nvSpPr>
          <p:spPr>
            <a:xfrm>
              <a:off x="0" y="-28575"/>
              <a:ext cx="4236072" cy="1759102"/>
            </a:xfrm>
            <a:prstGeom prst="rect">
              <a:avLst/>
            </a:prstGeom>
          </p:spPr>
          <p:txBody>
            <a:bodyPr lIns="50800" tIns="50800" rIns="50800" bIns="50800" rtlCol="0" anchor="ctr"/>
            <a:lstStyle/>
            <a:p>
              <a:pPr algn="ctr">
                <a:lnSpc>
                  <a:spcPts val="2520"/>
                </a:lnSpc>
              </a:pPr>
              <a:endParaRPr/>
            </a:p>
          </p:txBody>
        </p:sp>
      </p:grpSp>
      <p:sp>
        <p:nvSpPr>
          <p:cNvPr id="6" name="Freeform 6"/>
          <p:cNvSpPr/>
          <p:nvPr/>
        </p:nvSpPr>
        <p:spPr>
          <a:xfrm>
            <a:off x="14638036" y="7571183"/>
            <a:ext cx="3291456" cy="2501507"/>
          </a:xfrm>
          <a:custGeom>
            <a:avLst/>
            <a:gdLst/>
            <a:ahLst/>
            <a:cxnLst/>
            <a:rect l="l" t="t" r="r" b="b"/>
            <a:pathLst>
              <a:path w="3291456" h="2501507">
                <a:moveTo>
                  <a:pt x="0" y="0"/>
                </a:moveTo>
                <a:lnTo>
                  <a:pt x="3291456" y="0"/>
                </a:lnTo>
                <a:lnTo>
                  <a:pt x="3291456" y="2501506"/>
                </a:lnTo>
                <a:lnTo>
                  <a:pt x="0" y="250150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7" name="TextBox 7"/>
          <p:cNvSpPr txBox="1"/>
          <p:nvPr/>
        </p:nvSpPr>
        <p:spPr>
          <a:xfrm>
            <a:off x="487159" y="462656"/>
            <a:ext cx="6914200" cy="676275"/>
          </a:xfrm>
          <a:prstGeom prst="rect">
            <a:avLst/>
          </a:prstGeom>
        </p:spPr>
        <p:txBody>
          <a:bodyPr lIns="0" tIns="0" rIns="0" bIns="0" rtlCol="0" anchor="t">
            <a:spAutoFit/>
          </a:bodyPr>
          <a:lstStyle/>
          <a:p>
            <a:pPr>
              <a:lnSpc>
                <a:spcPts val="5399"/>
              </a:lnSpc>
            </a:pPr>
            <a:r>
              <a:rPr lang="en-US" sz="4499">
                <a:solidFill>
                  <a:srgbClr val="000000"/>
                </a:solidFill>
                <a:latin typeface="Nunito Bold"/>
              </a:rPr>
              <a:t>Collaboration</a:t>
            </a:r>
          </a:p>
        </p:txBody>
      </p:sp>
      <p:sp>
        <p:nvSpPr>
          <p:cNvPr id="8" name="TextBox 8"/>
          <p:cNvSpPr txBox="1"/>
          <p:nvPr/>
        </p:nvSpPr>
        <p:spPr>
          <a:xfrm>
            <a:off x="2564048" y="2088464"/>
            <a:ext cx="9525" cy="297180"/>
          </a:xfrm>
          <a:prstGeom prst="rect">
            <a:avLst/>
          </a:prstGeom>
        </p:spPr>
        <p:txBody>
          <a:bodyPr lIns="0" tIns="0" rIns="0" bIns="0" rtlCol="0" anchor="t">
            <a:spAutoFit/>
          </a:bodyPr>
          <a:lstStyle/>
          <a:p>
            <a:pPr algn="ctr">
              <a:lnSpc>
                <a:spcPts val="2520"/>
              </a:lnSpc>
            </a:pPr>
            <a:endParaRPr/>
          </a:p>
        </p:txBody>
      </p:sp>
      <p:sp>
        <p:nvSpPr>
          <p:cNvPr id="9" name="TextBox 9"/>
          <p:cNvSpPr txBox="1"/>
          <p:nvPr/>
        </p:nvSpPr>
        <p:spPr>
          <a:xfrm>
            <a:off x="2611612" y="4018022"/>
            <a:ext cx="9525" cy="297180"/>
          </a:xfrm>
          <a:prstGeom prst="rect">
            <a:avLst/>
          </a:prstGeom>
        </p:spPr>
        <p:txBody>
          <a:bodyPr lIns="0" tIns="0" rIns="0" bIns="0" rtlCol="0" anchor="t">
            <a:spAutoFit/>
          </a:bodyPr>
          <a:lstStyle/>
          <a:p>
            <a:pPr algn="ctr">
              <a:lnSpc>
                <a:spcPts val="2520"/>
              </a:lnSpc>
            </a:pPr>
            <a:endParaRPr/>
          </a:p>
        </p:txBody>
      </p:sp>
      <p:sp>
        <p:nvSpPr>
          <p:cNvPr id="10" name="TextBox 10"/>
          <p:cNvSpPr txBox="1"/>
          <p:nvPr/>
        </p:nvSpPr>
        <p:spPr>
          <a:xfrm>
            <a:off x="678848" y="2318969"/>
            <a:ext cx="15854048" cy="7670690"/>
          </a:xfrm>
          <a:prstGeom prst="rect">
            <a:avLst/>
          </a:prstGeom>
        </p:spPr>
        <p:txBody>
          <a:bodyPr lIns="0" tIns="0" rIns="0" bIns="0" rtlCol="0" anchor="t">
            <a:spAutoFit/>
          </a:bodyPr>
          <a:lstStyle/>
          <a:p>
            <a:pPr>
              <a:lnSpc>
                <a:spcPts val="4969"/>
              </a:lnSpc>
              <a:spcBef>
                <a:spcPct val="0"/>
              </a:spcBef>
            </a:pPr>
            <a:r>
              <a:rPr lang="en-US" sz="3549" dirty="0">
                <a:solidFill>
                  <a:srgbClr val="000000"/>
                </a:solidFill>
                <a:latin typeface="Nunito Bold"/>
              </a:rPr>
              <a:t>Discussion with YSJU Employer Engagement and Student Opportunities Manager about using university graduates to complete training and deliver this project</a:t>
            </a:r>
          </a:p>
          <a:p>
            <a:pPr>
              <a:lnSpc>
                <a:spcPts val="4969"/>
              </a:lnSpc>
              <a:spcBef>
                <a:spcPct val="0"/>
              </a:spcBef>
            </a:pPr>
            <a:endParaRPr lang="en-US" sz="3549" dirty="0">
              <a:solidFill>
                <a:srgbClr val="000000"/>
              </a:solidFill>
              <a:latin typeface="Nunito Bold"/>
            </a:endParaRPr>
          </a:p>
          <a:p>
            <a:pPr>
              <a:lnSpc>
                <a:spcPts val="4969"/>
              </a:lnSpc>
              <a:spcBef>
                <a:spcPct val="0"/>
              </a:spcBef>
            </a:pPr>
            <a:r>
              <a:rPr lang="en-US" sz="3549" dirty="0">
                <a:solidFill>
                  <a:srgbClr val="000000"/>
                </a:solidFill>
                <a:latin typeface="Nunito Bold"/>
              </a:rPr>
              <a:t>As one of the school is on the coast, we had a discussion with a local university about using their current 2nd year primary education students to train and deliver the project </a:t>
            </a:r>
          </a:p>
          <a:p>
            <a:pPr>
              <a:lnSpc>
                <a:spcPts val="4969"/>
              </a:lnSpc>
              <a:spcBef>
                <a:spcPct val="0"/>
              </a:spcBef>
            </a:pPr>
            <a:endParaRPr lang="en-US" sz="3549" dirty="0">
              <a:solidFill>
                <a:srgbClr val="000000"/>
              </a:solidFill>
              <a:latin typeface="Nunito Bold"/>
            </a:endParaRPr>
          </a:p>
          <a:p>
            <a:pPr>
              <a:lnSpc>
                <a:spcPts val="4969"/>
              </a:lnSpc>
              <a:spcBef>
                <a:spcPct val="0"/>
              </a:spcBef>
            </a:pPr>
            <a:r>
              <a:rPr lang="en-US" sz="3549" dirty="0">
                <a:solidFill>
                  <a:srgbClr val="000000"/>
                </a:solidFill>
                <a:latin typeface="Nunito Bold"/>
              </a:rPr>
              <a:t>YSJU graduate applicants interviewed and 3 selected to participate in training</a:t>
            </a:r>
          </a:p>
          <a:p>
            <a:pPr>
              <a:lnSpc>
                <a:spcPts val="4969"/>
              </a:lnSpc>
              <a:spcBef>
                <a:spcPct val="0"/>
              </a:spcBef>
            </a:pPr>
            <a:endParaRPr lang="en-US" sz="3549" dirty="0">
              <a:solidFill>
                <a:srgbClr val="000000"/>
              </a:solidFill>
              <a:latin typeface="Nunito Bold"/>
            </a:endParaRPr>
          </a:p>
          <a:p>
            <a:pPr>
              <a:lnSpc>
                <a:spcPts val="4969"/>
              </a:lnSpc>
              <a:spcBef>
                <a:spcPct val="0"/>
              </a:spcBef>
            </a:pPr>
            <a:endParaRPr lang="en-US" sz="3549" dirty="0">
              <a:solidFill>
                <a:srgbClr val="000000"/>
              </a:solidFill>
              <a:latin typeface="Nunito Bo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476250" y="476250"/>
            <a:ext cx="6679857" cy="1018957"/>
          </a:xfrm>
          <a:prstGeom prst="rect">
            <a:avLst/>
          </a:prstGeom>
          <a:solidFill>
            <a:srgbClr val="00C2CB"/>
          </a:solidFill>
        </p:spPr>
        <p:txBody>
          <a:bodyPr/>
          <a:lstStyle/>
          <a:p>
            <a:endParaRPr lang="en-GB"/>
          </a:p>
        </p:txBody>
      </p:sp>
      <p:grpSp>
        <p:nvGrpSpPr>
          <p:cNvPr id="3" name="Group 3"/>
          <p:cNvGrpSpPr/>
          <p:nvPr/>
        </p:nvGrpSpPr>
        <p:grpSpPr>
          <a:xfrm>
            <a:off x="12765679" y="2653414"/>
            <a:ext cx="4493621" cy="4493621"/>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9E265"/>
            </a:solidFill>
          </p:spPr>
          <p:txBody>
            <a:bodyPr/>
            <a:lstStyle/>
            <a:p>
              <a:endParaRPr lang="en-GB"/>
            </a:p>
          </p:txBody>
        </p:sp>
        <p:sp>
          <p:nvSpPr>
            <p:cNvPr id="5" name="TextBox 5"/>
            <p:cNvSpPr txBox="1"/>
            <p:nvPr/>
          </p:nvSpPr>
          <p:spPr>
            <a:xfrm>
              <a:off x="76200" y="47625"/>
              <a:ext cx="660400" cy="688975"/>
            </a:xfrm>
            <a:prstGeom prst="rect">
              <a:avLst/>
            </a:prstGeom>
          </p:spPr>
          <p:txBody>
            <a:bodyPr lIns="50800" tIns="50800" rIns="50800" bIns="50800" rtlCol="0" anchor="ctr"/>
            <a:lstStyle/>
            <a:p>
              <a:pPr algn="ctr">
                <a:lnSpc>
                  <a:spcPts val="2520"/>
                </a:lnSpc>
              </a:pPr>
              <a:endParaRPr/>
            </a:p>
          </p:txBody>
        </p:sp>
      </p:grpSp>
      <p:grpSp>
        <p:nvGrpSpPr>
          <p:cNvPr id="6" name="Group 6"/>
          <p:cNvGrpSpPr/>
          <p:nvPr/>
        </p:nvGrpSpPr>
        <p:grpSpPr>
          <a:xfrm>
            <a:off x="6756567" y="5262697"/>
            <a:ext cx="4493621" cy="4493621"/>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9E265"/>
            </a:solidFill>
          </p:spPr>
          <p:txBody>
            <a:bodyPr/>
            <a:lstStyle/>
            <a:p>
              <a:endParaRPr lang="en-GB"/>
            </a:p>
          </p:txBody>
        </p:sp>
        <p:sp>
          <p:nvSpPr>
            <p:cNvPr id="8" name="TextBox 8"/>
            <p:cNvSpPr txBox="1"/>
            <p:nvPr/>
          </p:nvSpPr>
          <p:spPr>
            <a:xfrm>
              <a:off x="76200" y="47625"/>
              <a:ext cx="660400" cy="688975"/>
            </a:xfrm>
            <a:prstGeom prst="rect">
              <a:avLst/>
            </a:prstGeom>
          </p:spPr>
          <p:txBody>
            <a:bodyPr lIns="50800" tIns="50800" rIns="50800" bIns="50800" rtlCol="0" anchor="ctr"/>
            <a:lstStyle/>
            <a:p>
              <a:pPr algn="ctr">
                <a:lnSpc>
                  <a:spcPts val="2520"/>
                </a:lnSpc>
              </a:pPr>
              <a:endParaRPr/>
            </a:p>
          </p:txBody>
        </p:sp>
      </p:grpSp>
      <p:grpSp>
        <p:nvGrpSpPr>
          <p:cNvPr id="9" name="Group 9"/>
          <p:cNvGrpSpPr/>
          <p:nvPr/>
        </p:nvGrpSpPr>
        <p:grpSpPr>
          <a:xfrm>
            <a:off x="747455" y="2653414"/>
            <a:ext cx="4493621" cy="4493621"/>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9E265"/>
            </a:solidFill>
          </p:spPr>
          <p:txBody>
            <a:bodyPr/>
            <a:lstStyle/>
            <a:p>
              <a:endParaRPr lang="en-GB"/>
            </a:p>
          </p:txBody>
        </p:sp>
        <p:sp>
          <p:nvSpPr>
            <p:cNvPr id="11" name="TextBox 11"/>
            <p:cNvSpPr txBox="1"/>
            <p:nvPr/>
          </p:nvSpPr>
          <p:spPr>
            <a:xfrm>
              <a:off x="76200" y="47625"/>
              <a:ext cx="660400" cy="688975"/>
            </a:xfrm>
            <a:prstGeom prst="rect">
              <a:avLst/>
            </a:prstGeom>
          </p:spPr>
          <p:txBody>
            <a:bodyPr lIns="50800" tIns="50800" rIns="50800" bIns="50800" rtlCol="0" anchor="ctr"/>
            <a:lstStyle/>
            <a:p>
              <a:pPr algn="ctr">
                <a:lnSpc>
                  <a:spcPts val="2520"/>
                </a:lnSpc>
              </a:pPr>
              <a:endParaRPr/>
            </a:p>
          </p:txBody>
        </p:sp>
      </p:grpSp>
      <p:sp>
        <p:nvSpPr>
          <p:cNvPr id="12" name="Freeform 12"/>
          <p:cNvSpPr/>
          <p:nvPr/>
        </p:nvSpPr>
        <p:spPr>
          <a:xfrm>
            <a:off x="13801165" y="7509507"/>
            <a:ext cx="3666657" cy="2777493"/>
          </a:xfrm>
          <a:custGeom>
            <a:avLst/>
            <a:gdLst/>
            <a:ahLst/>
            <a:cxnLst/>
            <a:rect l="l" t="t" r="r" b="b"/>
            <a:pathLst>
              <a:path w="3666657" h="2777493">
                <a:moveTo>
                  <a:pt x="0" y="0"/>
                </a:moveTo>
                <a:lnTo>
                  <a:pt x="3666657" y="0"/>
                </a:lnTo>
                <a:lnTo>
                  <a:pt x="3666657" y="2777493"/>
                </a:lnTo>
                <a:lnTo>
                  <a:pt x="0" y="277749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13" name="TextBox 13"/>
          <p:cNvSpPr txBox="1"/>
          <p:nvPr/>
        </p:nvSpPr>
        <p:spPr>
          <a:xfrm>
            <a:off x="713459" y="657225"/>
            <a:ext cx="9036185" cy="695325"/>
          </a:xfrm>
          <a:prstGeom prst="rect">
            <a:avLst/>
          </a:prstGeom>
        </p:spPr>
        <p:txBody>
          <a:bodyPr lIns="0" tIns="0" rIns="0" bIns="0" rtlCol="0" anchor="t">
            <a:spAutoFit/>
          </a:bodyPr>
          <a:lstStyle/>
          <a:p>
            <a:pPr>
              <a:lnSpc>
                <a:spcPts val="5400"/>
              </a:lnSpc>
            </a:pPr>
            <a:r>
              <a:rPr lang="en-US" sz="4500">
                <a:solidFill>
                  <a:srgbClr val="000000"/>
                </a:solidFill>
                <a:latin typeface="Nunito Bold"/>
              </a:rPr>
              <a:t>Aims of the project </a:t>
            </a:r>
          </a:p>
        </p:txBody>
      </p:sp>
      <p:sp>
        <p:nvSpPr>
          <p:cNvPr id="14" name="TextBox 14"/>
          <p:cNvSpPr txBox="1"/>
          <p:nvPr/>
        </p:nvSpPr>
        <p:spPr>
          <a:xfrm>
            <a:off x="13014034" y="3640554"/>
            <a:ext cx="3996911" cy="2714625"/>
          </a:xfrm>
          <a:prstGeom prst="rect">
            <a:avLst/>
          </a:prstGeom>
        </p:spPr>
        <p:txBody>
          <a:bodyPr lIns="0" tIns="0" rIns="0" bIns="0" rtlCol="0" anchor="t">
            <a:spAutoFit/>
          </a:bodyPr>
          <a:lstStyle/>
          <a:p>
            <a:pPr algn="ctr">
              <a:lnSpc>
                <a:spcPts val="4320"/>
              </a:lnSpc>
            </a:pPr>
            <a:r>
              <a:rPr lang="en-US" sz="3600">
                <a:solidFill>
                  <a:srgbClr val="000000"/>
                </a:solidFill>
                <a:latin typeface="Nunito Bold"/>
              </a:rPr>
              <a:t>Improve confidence in reading and writing across the curriculum</a:t>
            </a:r>
          </a:p>
        </p:txBody>
      </p:sp>
      <p:sp>
        <p:nvSpPr>
          <p:cNvPr id="15" name="TextBox 15"/>
          <p:cNvSpPr txBox="1"/>
          <p:nvPr/>
        </p:nvSpPr>
        <p:spPr>
          <a:xfrm>
            <a:off x="7004922" y="6183629"/>
            <a:ext cx="3996911" cy="2714625"/>
          </a:xfrm>
          <a:prstGeom prst="rect">
            <a:avLst/>
          </a:prstGeom>
        </p:spPr>
        <p:txBody>
          <a:bodyPr lIns="0" tIns="0" rIns="0" bIns="0" rtlCol="0" anchor="t">
            <a:spAutoFit/>
          </a:bodyPr>
          <a:lstStyle/>
          <a:p>
            <a:pPr algn="ctr">
              <a:lnSpc>
                <a:spcPts val="4320"/>
              </a:lnSpc>
            </a:pPr>
            <a:r>
              <a:rPr lang="en-US" sz="3600">
                <a:solidFill>
                  <a:srgbClr val="000000"/>
                </a:solidFill>
                <a:latin typeface="Nunito Bold"/>
              </a:rPr>
              <a:t>Once identified struggling readers, aim to raise reading and writing levels</a:t>
            </a:r>
          </a:p>
        </p:txBody>
      </p:sp>
      <p:sp>
        <p:nvSpPr>
          <p:cNvPr id="16" name="TextBox 16"/>
          <p:cNvSpPr txBox="1"/>
          <p:nvPr/>
        </p:nvSpPr>
        <p:spPr>
          <a:xfrm>
            <a:off x="995810" y="3786188"/>
            <a:ext cx="3996911" cy="2714625"/>
          </a:xfrm>
          <a:prstGeom prst="rect">
            <a:avLst/>
          </a:prstGeom>
        </p:spPr>
        <p:txBody>
          <a:bodyPr lIns="0" tIns="0" rIns="0" bIns="0" rtlCol="0" anchor="t">
            <a:spAutoFit/>
          </a:bodyPr>
          <a:lstStyle/>
          <a:p>
            <a:pPr algn="ctr">
              <a:lnSpc>
                <a:spcPts val="4320"/>
              </a:lnSpc>
            </a:pPr>
            <a:r>
              <a:rPr lang="en-US" sz="3600">
                <a:solidFill>
                  <a:srgbClr val="000000"/>
                </a:solidFill>
                <a:latin typeface="Nunito Bold"/>
              </a:rPr>
              <a:t>Work with pupils significantly under the national reading and writing levels.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476250" y="476250"/>
            <a:ext cx="9487314" cy="959225"/>
          </a:xfrm>
          <a:prstGeom prst="rect">
            <a:avLst/>
          </a:prstGeom>
          <a:solidFill>
            <a:srgbClr val="00C2CB"/>
          </a:solidFill>
        </p:spPr>
        <p:txBody>
          <a:bodyPr/>
          <a:lstStyle/>
          <a:p>
            <a:endParaRPr lang="en-GB"/>
          </a:p>
        </p:txBody>
      </p:sp>
      <p:sp>
        <p:nvSpPr>
          <p:cNvPr id="3" name="Freeform 3"/>
          <p:cNvSpPr/>
          <p:nvPr/>
        </p:nvSpPr>
        <p:spPr>
          <a:xfrm>
            <a:off x="1028700" y="7148960"/>
            <a:ext cx="6109982" cy="3001238"/>
          </a:xfrm>
          <a:custGeom>
            <a:avLst/>
            <a:gdLst/>
            <a:ahLst/>
            <a:cxnLst/>
            <a:rect l="l" t="t" r="r" b="b"/>
            <a:pathLst>
              <a:path w="6109982" h="3001238">
                <a:moveTo>
                  <a:pt x="0" y="0"/>
                </a:moveTo>
                <a:lnTo>
                  <a:pt x="6109982" y="0"/>
                </a:lnTo>
                <a:lnTo>
                  <a:pt x="6109982" y="3001238"/>
                </a:lnTo>
                <a:lnTo>
                  <a:pt x="0" y="3001238"/>
                </a:lnTo>
                <a:lnTo>
                  <a:pt x="0" y="0"/>
                </a:lnTo>
                <a:close/>
              </a:path>
            </a:pathLst>
          </a:custGeom>
          <a:blipFill>
            <a:blip r:embed="rId2"/>
            <a:stretch>
              <a:fillRect l="-18396"/>
            </a:stretch>
          </a:blipFill>
        </p:spPr>
        <p:txBody>
          <a:bodyPr/>
          <a:lstStyle/>
          <a:p>
            <a:endParaRPr lang="en-GB"/>
          </a:p>
        </p:txBody>
      </p:sp>
      <p:grpSp>
        <p:nvGrpSpPr>
          <p:cNvPr id="4" name="Group 4"/>
          <p:cNvGrpSpPr/>
          <p:nvPr/>
        </p:nvGrpSpPr>
        <p:grpSpPr>
          <a:xfrm>
            <a:off x="476250" y="1954219"/>
            <a:ext cx="17417861" cy="4890806"/>
            <a:chOff x="0" y="0"/>
            <a:chExt cx="4587420" cy="1288114"/>
          </a:xfrm>
        </p:grpSpPr>
        <p:sp>
          <p:nvSpPr>
            <p:cNvPr id="5" name="Freeform 5"/>
            <p:cNvSpPr/>
            <p:nvPr/>
          </p:nvSpPr>
          <p:spPr>
            <a:xfrm>
              <a:off x="0" y="0"/>
              <a:ext cx="4587420" cy="1288114"/>
            </a:xfrm>
            <a:custGeom>
              <a:avLst/>
              <a:gdLst/>
              <a:ahLst/>
              <a:cxnLst/>
              <a:rect l="l" t="t" r="r" b="b"/>
              <a:pathLst>
                <a:path w="4587420" h="1288114">
                  <a:moveTo>
                    <a:pt x="22669" y="0"/>
                  </a:moveTo>
                  <a:lnTo>
                    <a:pt x="4564752" y="0"/>
                  </a:lnTo>
                  <a:cubicBezTo>
                    <a:pt x="4577271" y="0"/>
                    <a:pt x="4587420" y="10149"/>
                    <a:pt x="4587420" y="22669"/>
                  </a:cubicBezTo>
                  <a:lnTo>
                    <a:pt x="4587420" y="1265445"/>
                  </a:lnTo>
                  <a:cubicBezTo>
                    <a:pt x="4587420" y="1277965"/>
                    <a:pt x="4577271" y="1288114"/>
                    <a:pt x="4564752" y="1288114"/>
                  </a:cubicBezTo>
                  <a:lnTo>
                    <a:pt x="22669" y="1288114"/>
                  </a:lnTo>
                  <a:cubicBezTo>
                    <a:pt x="10149" y="1288114"/>
                    <a:pt x="0" y="1277965"/>
                    <a:pt x="0" y="1265445"/>
                  </a:cubicBezTo>
                  <a:lnTo>
                    <a:pt x="0" y="22669"/>
                  </a:lnTo>
                  <a:cubicBezTo>
                    <a:pt x="0" y="10149"/>
                    <a:pt x="10149" y="0"/>
                    <a:pt x="22669" y="0"/>
                  </a:cubicBezTo>
                  <a:close/>
                </a:path>
              </a:pathLst>
            </a:custGeom>
            <a:solidFill>
              <a:srgbClr val="C9E265"/>
            </a:solidFill>
          </p:spPr>
          <p:txBody>
            <a:bodyPr/>
            <a:lstStyle/>
            <a:p>
              <a:endParaRPr lang="en-GB"/>
            </a:p>
          </p:txBody>
        </p:sp>
        <p:sp>
          <p:nvSpPr>
            <p:cNvPr id="6" name="TextBox 6"/>
            <p:cNvSpPr txBox="1"/>
            <p:nvPr/>
          </p:nvSpPr>
          <p:spPr>
            <a:xfrm>
              <a:off x="0" y="-28575"/>
              <a:ext cx="4587420" cy="1316689"/>
            </a:xfrm>
            <a:prstGeom prst="rect">
              <a:avLst/>
            </a:prstGeom>
          </p:spPr>
          <p:txBody>
            <a:bodyPr lIns="50800" tIns="50800" rIns="50800" bIns="50800" rtlCol="0" anchor="ctr"/>
            <a:lstStyle/>
            <a:p>
              <a:pPr algn="ctr">
                <a:lnSpc>
                  <a:spcPts val="2520"/>
                </a:lnSpc>
              </a:pPr>
              <a:endParaRPr/>
            </a:p>
          </p:txBody>
        </p:sp>
      </p:grpSp>
      <p:sp>
        <p:nvSpPr>
          <p:cNvPr id="7" name="TextBox 7"/>
          <p:cNvSpPr txBox="1"/>
          <p:nvPr/>
        </p:nvSpPr>
        <p:spPr>
          <a:xfrm>
            <a:off x="476250" y="2082526"/>
            <a:ext cx="17164871" cy="4873129"/>
          </a:xfrm>
          <a:prstGeom prst="rect">
            <a:avLst/>
          </a:prstGeom>
        </p:spPr>
        <p:txBody>
          <a:bodyPr lIns="0" tIns="0" rIns="0" bIns="0" rtlCol="0" anchor="t">
            <a:spAutoFit/>
          </a:bodyPr>
          <a:lstStyle/>
          <a:p>
            <a:pPr marL="676955" lvl="1" indent="-338477">
              <a:lnSpc>
                <a:spcPts val="3762"/>
              </a:lnSpc>
              <a:buFont typeface="Arial"/>
              <a:buChar char="•"/>
            </a:pPr>
            <a:r>
              <a:rPr lang="en-US" sz="3135" dirty="0">
                <a:solidFill>
                  <a:srgbClr val="000000"/>
                </a:solidFill>
                <a:latin typeface="Nunito Bold"/>
              </a:rPr>
              <a:t>Approached Catch Up Literacy charity to deliver the training to coordinators and graduates.</a:t>
            </a:r>
          </a:p>
          <a:p>
            <a:pPr>
              <a:lnSpc>
                <a:spcPts val="3762"/>
              </a:lnSpc>
            </a:pPr>
            <a:endParaRPr lang="en-US" sz="3135" dirty="0">
              <a:solidFill>
                <a:srgbClr val="000000"/>
              </a:solidFill>
              <a:latin typeface="Nunito Bold"/>
            </a:endParaRPr>
          </a:p>
          <a:p>
            <a:pPr marL="676955" lvl="1" indent="-338477">
              <a:lnSpc>
                <a:spcPts val="3762"/>
              </a:lnSpc>
              <a:buFont typeface="Arial"/>
              <a:buChar char="•"/>
            </a:pPr>
            <a:r>
              <a:rPr lang="en-US" sz="3135" dirty="0">
                <a:solidFill>
                  <a:srgbClr val="000000"/>
                </a:solidFill>
                <a:latin typeface="Nunito Bold"/>
              </a:rPr>
              <a:t>3 x2 hour intensive sessions. The sessions go through how to assess a pupils reading and writing levels, subsequently how to conduct the 15 minute individual sessions.</a:t>
            </a:r>
          </a:p>
          <a:p>
            <a:pPr>
              <a:lnSpc>
                <a:spcPts val="3762"/>
              </a:lnSpc>
            </a:pPr>
            <a:endParaRPr lang="en-US" sz="3135" dirty="0">
              <a:solidFill>
                <a:srgbClr val="000000"/>
              </a:solidFill>
              <a:latin typeface="Nunito Bold"/>
            </a:endParaRPr>
          </a:p>
          <a:p>
            <a:pPr marL="676955" lvl="1" indent="-338477">
              <a:lnSpc>
                <a:spcPts val="3762"/>
              </a:lnSpc>
              <a:buFont typeface="Arial"/>
              <a:buChar char="•"/>
            </a:pPr>
            <a:r>
              <a:rPr lang="en-US" sz="3135" dirty="0">
                <a:solidFill>
                  <a:srgbClr val="000000"/>
                </a:solidFill>
                <a:latin typeface="Nunito Bold"/>
              </a:rPr>
              <a:t>After completion of training sessions, Catch Up Literacy certificated which is a </a:t>
            </a:r>
            <a:r>
              <a:rPr lang="en-US" sz="3135" dirty="0" err="1">
                <a:solidFill>
                  <a:srgbClr val="000000"/>
                </a:solidFill>
                <a:latin typeface="Nunito Bold"/>
              </a:rPr>
              <a:t>recognised</a:t>
            </a:r>
            <a:r>
              <a:rPr lang="en-US" sz="3135" dirty="0">
                <a:solidFill>
                  <a:srgbClr val="000000"/>
                </a:solidFill>
                <a:latin typeface="Nunito Bold"/>
              </a:rPr>
              <a:t> qualification in schools.</a:t>
            </a:r>
          </a:p>
          <a:p>
            <a:pPr>
              <a:lnSpc>
                <a:spcPts val="3762"/>
              </a:lnSpc>
            </a:pPr>
            <a:r>
              <a:rPr lang="en-US" sz="3135" dirty="0">
                <a:solidFill>
                  <a:srgbClr val="000000"/>
                </a:solidFill>
                <a:latin typeface="Nunito Bold"/>
              </a:rPr>
              <a:t> </a:t>
            </a:r>
          </a:p>
          <a:p>
            <a:pPr marL="676955" lvl="1" indent="-338477">
              <a:lnSpc>
                <a:spcPts val="3762"/>
              </a:lnSpc>
              <a:buFont typeface="Arial"/>
              <a:buChar char="•"/>
            </a:pPr>
            <a:r>
              <a:rPr lang="en-US" sz="3135" dirty="0">
                <a:solidFill>
                  <a:srgbClr val="000000"/>
                </a:solidFill>
                <a:latin typeface="Nunito Bold"/>
              </a:rPr>
              <a:t>Access to online booklist- which books are Catch Up Literacy approved.</a:t>
            </a:r>
          </a:p>
        </p:txBody>
      </p:sp>
      <p:sp>
        <p:nvSpPr>
          <p:cNvPr id="8" name="Freeform 8"/>
          <p:cNvSpPr/>
          <p:nvPr/>
        </p:nvSpPr>
        <p:spPr>
          <a:xfrm rot="7492499">
            <a:off x="6993695" y="7686287"/>
            <a:ext cx="2305857" cy="824344"/>
          </a:xfrm>
          <a:custGeom>
            <a:avLst/>
            <a:gdLst/>
            <a:ahLst/>
            <a:cxnLst/>
            <a:rect l="l" t="t" r="r" b="b"/>
            <a:pathLst>
              <a:path w="2305857" h="824344">
                <a:moveTo>
                  <a:pt x="0" y="0"/>
                </a:moveTo>
                <a:lnTo>
                  <a:pt x="2305856" y="0"/>
                </a:lnTo>
                <a:lnTo>
                  <a:pt x="2305856" y="824344"/>
                </a:lnTo>
                <a:lnTo>
                  <a:pt x="0" y="82434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9" name="TextBox 9"/>
          <p:cNvSpPr txBox="1"/>
          <p:nvPr/>
        </p:nvSpPr>
        <p:spPr>
          <a:xfrm>
            <a:off x="1028700" y="647591"/>
            <a:ext cx="9036185" cy="676275"/>
          </a:xfrm>
          <a:prstGeom prst="rect">
            <a:avLst/>
          </a:prstGeom>
        </p:spPr>
        <p:txBody>
          <a:bodyPr lIns="0" tIns="0" rIns="0" bIns="0" rtlCol="0" anchor="t">
            <a:spAutoFit/>
          </a:bodyPr>
          <a:lstStyle/>
          <a:p>
            <a:pPr>
              <a:lnSpc>
                <a:spcPts val="5399"/>
              </a:lnSpc>
            </a:pPr>
            <a:r>
              <a:rPr lang="en-US" sz="4499">
                <a:solidFill>
                  <a:srgbClr val="000000"/>
                </a:solidFill>
                <a:latin typeface="Nunito Bold"/>
              </a:rPr>
              <a:t>Working with Catch Up</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267728" y="224640"/>
            <a:ext cx="4987369" cy="1018957"/>
          </a:xfrm>
          <a:prstGeom prst="rect">
            <a:avLst/>
          </a:prstGeom>
          <a:solidFill>
            <a:srgbClr val="00C2CB"/>
          </a:solidFill>
        </p:spPr>
        <p:txBody>
          <a:bodyPr/>
          <a:lstStyle/>
          <a:p>
            <a:endParaRPr lang="en-GB"/>
          </a:p>
        </p:txBody>
      </p:sp>
      <p:sp>
        <p:nvSpPr>
          <p:cNvPr id="3" name="Freeform 3"/>
          <p:cNvSpPr/>
          <p:nvPr/>
        </p:nvSpPr>
        <p:spPr>
          <a:xfrm>
            <a:off x="14775929" y="5610707"/>
            <a:ext cx="3178444" cy="4237925"/>
          </a:xfrm>
          <a:custGeom>
            <a:avLst/>
            <a:gdLst/>
            <a:ahLst/>
            <a:cxnLst/>
            <a:rect l="l" t="t" r="r" b="b"/>
            <a:pathLst>
              <a:path w="3178444" h="4237925">
                <a:moveTo>
                  <a:pt x="0" y="0"/>
                </a:moveTo>
                <a:lnTo>
                  <a:pt x="3178443" y="0"/>
                </a:lnTo>
                <a:lnTo>
                  <a:pt x="3178443" y="4237925"/>
                </a:lnTo>
                <a:lnTo>
                  <a:pt x="0" y="4237925"/>
                </a:lnTo>
                <a:lnTo>
                  <a:pt x="0" y="0"/>
                </a:lnTo>
                <a:close/>
              </a:path>
            </a:pathLst>
          </a:custGeom>
          <a:blipFill>
            <a:blip r:embed="rId2"/>
            <a:stretch>
              <a:fillRect/>
            </a:stretch>
          </a:blipFill>
        </p:spPr>
        <p:txBody>
          <a:bodyPr/>
          <a:lstStyle/>
          <a:p>
            <a:endParaRPr lang="en-GB"/>
          </a:p>
        </p:txBody>
      </p:sp>
      <p:sp>
        <p:nvSpPr>
          <p:cNvPr id="4" name="Freeform 4"/>
          <p:cNvSpPr/>
          <p:nvPr/>
        </p:nvSpPr>
        <p:spPr>
          <a:xfrm>
            <a:off x="11205721" y="1277417"/>
            <a:ext cx="3249968" cy="4333291"/>
          </a:xfrm>
          <a:custGeom>
            <a:avLst/>
            <a:gdLst/>
            <a:ahLst/>
            <a:cxnLst/>
            <a:rect l="l" t="t" r="r" b="b"/>
            <a:pathLst>
              <a:path w="3249968" h="4333291">
                <a:moveTo>
                  <a:pt x="0" y="0"/>
                </a:moveTo>
                <a:lnTo>
                  <a:pt x="3249968" y="0"/>
                </a:lnTo>
                <a:lnTo>
                  <a:pt x="3249968" y="4333290"/>
                </a:lnTo>
                <a:lnTo>
                  <a:pt x="0" y="4333290"/>
                </a:lnTo>
                <a:lnTo>
                  <a:pt x="0" y="0"/>
                </a:lnTo>
                <a:close/>
              </a:path>
            </a:pathLst>
          </a:custGeom>
          <a:blipFill>
            <a:blip r:embed="rId3"/>
            <a:stretch>
              <a:fillRect/>
            </a:stretch>
          </a:blipFill>
        </p:spPr>
        <p:txBody>
          <a:bodyPr/>
          <a:lstStyle/>
          <a:p>
            <a:endParaRPr lang="en-GB"/>
          </a:p>
        </p:txBody>
      </p:sp>
      <p:sp>
        <p:nvSpPr>
          <p:cNvPr id="5" name="TextBox 5"/>
          <p:cNvSpPr txBox="1"/>
          <p:nvPr/>
        </p:nvSpPr>
        <p:spPr>
          <a:xfrm>
            <a:off x="2611612" y="4018022"/>
            <a:ext cx="9525" cy="297180"/>
          </a:xfrm>
          <a:prstGeom prst="rect">
            <a:avLst/>
          </a:prstGeom>
        </p:spPr>
        <p:txBody>
          <a:bodyPr lIns="0" tIns="0" rIns="0" bIns="0" rtlCol="0" anchor="t">
            <a:spAutoFit/>
          </a:bodyPr>
          <a:lstStyle/>
          <a:p>
            <a:pPr algn="ctr">
              <a:lnSpc>
                <a:spcPts val="2520"/>
              </a:lnSpc>
            </a:pPr>
            <a:endParaRPr/>
          </a:p>
        </p:txBody>
      </p:sp>
      <p:sp>
        <p:nvSpPr>
          <p:cNvPr id="6" name="TextBox 6"/>
          <p:cNvSpPr txBox="1"/>
          <p:nvPr/>
        </p:nvSpPr>
        <p:spPr>
          <a:xfrm>
            <a:off x="0" y="2449612"/>
            <a:ext cx="10885482" cy="7284687"/>
          </a:xfrm>
          <a:prstGeom prst="rect">
            <a:avLst/>
          </a:prstGeom>
        </p:spPr>
        <p:txBody>
          <a:bodyPr lIns="0" tIns="0" rIns="0" bIns="0" rtlCol="0" anchor="t">
            <a:spAutoFit/>
          </a:bodyPr>
          <a:lstStyle/>
          <a:p>
            <a:pPr marL="885191" lvl="1" indent="-442595">
              <a:lnSpc>
                <a:spcPts val="5740"/>
              </a:lnSpc>
              <a:buFont typeface="Arial"/>
              <a:buChar char="•"/>
            </a:pPr>
            <a:r>
              <a:rPr lang="en-US" sz="4100" dirty="0">
                <a:solidFill>
                  <a:srgbClr val="000000"/>
                </a:solidFill>
                <a:latin typeface="Nunito Bold"/>
              </a:rPr>
              <a:t>Working with a North Yorkshire school, identified as a school in need of support</a:t>
            </a:r>
          </a:p>
          <a:p>
            <a:pPr>
              <a:lnSpc>
                <a:spcPts val="5740"/>
              </a:lnSpc>
            </a:pPr>
            <a:r>
              <a:rPr lang="en-US" sz="4100" dirty="0">
                <a:solidFill>
                  <a:srgbClr val="000000"/>
                </a:solidFill>
                <a:latin typeface="Nunito Bold"/>
              </a:rPr>
              <a:t> </a:t>
            </a:r>
          </a:p>
          <a:p>
            <a:pPr marL="885191" lvl="1" indent="-442595">
              <a:lnSpc>
                <a:spcPts val="5740"/>
              </a:lnSpc>
              <a:buFont typeface="Arial"/>
              <a:buChar char="•"/>
            </a:pPr>
            <a:r>
              <a:rPr lang="en-US" sz="4100" dirty="0">
                <a:solidFill>
                  <a:srgbClr val="000000"/>
                </a:solidFill>
                <a:latin typeface="Nunito Bold"/>
              </a:rPr>
              <a:t>Each member of staff works with 4 x Year 7 pupils (boys) who have a significantly below average reading and writing score. </a:t>
            </a:r>
          </a:p>
          <a:p>
            <a:pPr>
              <a:lnSpc>
                <a:spcPts val="5740"/>
              </a:lnSpc>
            </a:pPr>
            <a:endParaRPr lang="en-US" sz="4100" dirty="0">
              <a:solidFill>
                <a:srgbClr val="000000"/>
              </a:solidFill>
              <a:latin typeface="Nunito Bold"/>
            </a:endParaRPr>
          </a:p>
          <a:p>
            <a:pPr marL="885191" lvl="1" indent="-442595">
              <a:lnSpc>
                <a:spcPts val="5740"/>
              </a:lnSpc>
              <a:buFont typeface="Arial"/>
              <a:buChar char="•"/>
            </a:pPr>
            <a:r>
              <a:rPr lang="en-US" sz="4100" dirty="0">
                <a:solidFill>
                  <a:srgbClr val="000000"/>
                </a:solidFill>
                <a:latin typeface="Nunito Bold"/>
              </a:rPr>
              <a:t>Delivering the sessions three times per week (15 minutes per session, per pupil)</a:t>
            </a:r>
          </a:p>
        </p:txBody>
      </p:sp>
      <p:sp>
        <p:nvSpPr>
          <p:cNvPr id="7" name="Freeform 7"/>
          <p:cNvSpPr/>
          <p:nvPr/>
        </p:nvSpPr>
        <p:spPr>
          <a:xfrm rot="1663894">
            <a:off x="15284218" y="2657293"/>
            <a:ext cx="1129952" cy="2135647"/>
          </a:xfrm>
          <a:custGeom>
            <a:avLst/>
            <a:gdLst/>
            <a:ahLst/>
            <a:cxnLst/>
            <a:rect l="l" t="t" r="r" b="b"/>
            <a:pathLst>
              <a:path w="1129952" h="2135647">
                <a:moveTo>
                  <a:pt x="0" y="0"/>
                </a:moveTo>
                <a:lnTo>
                  <a:pt x="1129952" y="0"/>
                </a:lnTo>
                <a:lnTo>
                  <a:pt x="1129952" y="2135647"/>
                </a:lnTo>
                <a:lnTo>
                  <a:pt x="0" y="213564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8" name="TextBox 8"/>
          <p:cNvSpPr txBox="1"/>
          <p:nvPr/>
        </p:nvSpPr>
        <p:spPr>
          <a:xfrm>
            <a:off x="723307" y="395981"/>
            <a:ext cx="4076213" cy="676275"/>
          </a:xfrm>
          <a:prstGeom prst="rect">
            <a:avLst/>
          </a:prstGeom>
        </p:spPr>
        <p:txBody>
          <a:bodyPr lIns="0" tIns="0" rIns="0" bIns="0" rtlCol="0" anchor="t">
            <a:spAutoFit/>
          </a:bodyPr>
          <a:lstStyle/>
          <a:p>
            <a:pPr>
              <a:lnSpc>
                <a:spcPts val="5399"/>
              </a:lnSpc>
            </a:pPr>
            <a:r>
              <a:rPr lang="en-US" sz="4499">
                <a:solidFill>
                  <a:srgbClr val="000000"/>
                </a:solidFill>
                <a:latin typeface="Nunito Bold"/>
              </a:rPr>
              <a:t>Logistics</a:t>
            </a:r>
          </a:p>
        </p:txBody>
      </p:sp>
      <p:sp>
        <p:nvSpPr>
          <p:cNvPr id="9" name="TextBox 9"/>
          <p:cNvSpPr txBox="1"/>
          <p:nvPr/>
        </p:nvSpPr>
        <p:spPr>
          <a:xfrm>
            <a:off x="2564048" y="2088464"/>
            <a:ext cx="9525" cy="297180"/>
          </a:xfrm>
          <a:prstGeom prst="rect">
            <a:avLst/>
          </a:prstGeom>
        </p:spPr>
        <p:txBody>
          <a:bodyPr lIns="0" tIns="0" rIns="0" bIns="0" rtlCol="0" anchor="t">
            <a:spAutoFit/>
          </a:bodyPr>
          <a:lstStyle/>
          <a:p>
            <a:pPr algn="ctr">
              <a:lnSpc>
                <a:spcPts val="2520"/>
              </a:lnSpc>
            </a:pPr>
            <a:endParaRPr/>
          </a:p>
        </p:txBody>
      </p:sp>
      <p:sp>
        <p:nvSpPr>
          <p:cNvPr id="10" name="TextBox 10"/>
          <p:cNvSpPr txBox="1"/>
          <p:nvPr/>
        </p:nvSpPr>
        <p:spPr>
          <a:xfrm>
            <a:off x="14779539" y="1708417"/>
            <a:ext cx="3729499" cy="1085850"/>
          </a:xfrm>
          <a:prstGeom prst="rect">
            <a:avLst/>
          </a:prstGeom>
        </p:spPr>
        <p:txBody>
          <a:bodyPr lIns="0" tIns="0" rIns="0" bIns="0" rtlCol="0" anchor="t">
            <a:spAutoFit/>
          </a:bodyPr>
          <a:lstStyle/>
          <a:p>
            <a:pPr algn="ctr">
              <a:lnSpc>
                <a:spcPts val="4320"/>
              </a:lnSpc>
            </a:pPr>
            <a:r>
              <a:rPr lang="en-US" sz="3600">
                <a:solidFill>
                  <a:srgbClr val="000000"/>
                </a:solidFill>
                <a:latin typeface="Nunito Bold"/>
              </a:rPr>
              <a:t>Mentoring in action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267728" y="224640"/>
            <a:ext cx="4987369" cy="1018957"/>
          </a:xfrm>
          <a:prstGeom prst="rect">
            <a:avLst/>
          </a:prstGeom>
          <a:solidFill>
            <a:srgbClr val="00C2CB"/>
          </a:solidFill>
        </p:spPr>
        <p:txBody>
          <a:bodyPr/>
          <a:lstStyle/>
          <a:p>
            <a:endParaRPr lang="en-GB"/>
          </a:p>
        </p:txBody>
      </p:sp>
      <p:grpSp>
        <p:nvGrpSpPr>
          <p:cNvPr id="3" name="Group 3"/>
          <p:cNvGrpSpPr/>
          <p:nvPr/>
        </p:nvGrpSpPr>
        <p:grpSpPr>
          <a:xfrm>
            <a:off x="267728" y="2385644"/>
            <a:ext cx="14276762" cy="1660953"/>
            <a:chOff x="0" y="0"/>
            <a:chExt cx="3760135" cy="437453"/>
          </a:xfrm>
        </p:grpSpPr>
        <p:sp>
          <p:nvSpPr>
            <p:cNvPr id="4" name="Freeform 4"/>
            <p:cNvSpPr/>
            <p:nvPr/>
          </p:nvSpPr>
          <p:spPr>
            <a:xfrm>
              <a:off x="0" y="0"/>
              <a:ext cx="3760135" cy="437453"/>
            </a:xfrm>
            <a:custGeom>
              <a:avLst/>
              <a:gdLst/>
              <a:ahLst/>
              <a:cxnLst/>
              <a:rect l="l" t="t" r="r" b="b"/>
              <a:pathLst>
                <a:path w="3760135" h="437453">
                  <a:moveTo>
                    <a:pt x="27656" y="0"/>
                  </a:moveTo>
                  <a:lnTo>
                    <a:pt x="3732479" y="0"/>
                  </a:lnTo>
                  <a:cubicBezTo>
                    <a:pt x="3747753" y="0"/>
                    <a:pt x="3760135" y="12382"/>
                    <a:pt x="3760135" y="27656"/>
                  </a:cubicBezTo>
                  <a:lnTo>
                    <a:pt x="3760135" y="409797"/>
                  </a:lnTo>
                  <a:cubicBezTo>
                    <a:pt x="3760135" y="425071"/>
                    <a:pt x="3747753" y="437453"/>
                    <a:pt x="3732479" y="437453"/>
                  </a:cubicBezTo>
                  <a:lnTo>
                    <a:pt x="27656" y="437453"/>
                  </a:lnTo>
                  <a:cubicBezTo>
                    <a:pt x="12382" y="437453"/>
                    <a:pt x="0" y="425071"/>
                    <a:pt x="0" y="409797"/>
                  </a:cubicBezTo>
                  <a:lnTo>
                    <a:pt x="0" y="27656"/>
                  </a:lnTo>
                  <a:cubicBezTo>
                    <a:pt x="0" y="12382"/>
                    <a:pt x="12382" y="0"/>
                    <a:pt x="27656" y="0"/>
                  </a:cubicBezTo>
                  <a:close/>
                </a:path>
              </a:pathLst>
            </a:custGeom>
            <a:solidFill>
              <a:srgbClr val="C9E265"/>
            </a:solidFill>
          </p:spPr>
          <p:txBody>
            <a:bodyPr/>
            <a:lstStyle/>
            <a:p>
              <a:endParaRPr lang="en-GB"/>
            </a:p>
          </p:txBody>
        </p:sp>
        <p:sp>
          <p:nvSpPr>
            <p:cNvPr id="5" name="TextBox 5"/>
            <p:cNvSpPr txBox="1"/>
            <p:nvPr/>
          </p:nvSpPr>
          <p:spPr>
            <a:xfrm>
              <a:off x="0" y="-28575"/>
              <a:ext cx="3760135" cy="466028"/>
            </a:xfrm>
            <a:prstGeom prst="rect">
              <a:avLst/>
            </a:prstGeom>
          </p:spPr>
          <p:txBody>
            <a:bodyPr lIns="50800" tIns="50800" rIns="50800" bIns="50800" rtlCol="0" anchor="ctr"/>
            <a:lstStyle/>
            <a:p>
              <a:pPr algn="ctr">
                <a:lnSpc>
                  <a:spcPts val="2520"/>
                </a:lnSpc>
              </a:pPr>
              <a:endParaRPr/>
            </a:p>
          </p:txBody>
        </p:sp>
      </p:grpSp>
      <p:sp>
        <p:nvSpPr>
          <p:cNvPr id="6" name="Freeform 6"/>
          <p:cNvSpPr/>
          <p:nvPr/>
        </p:nvSpPr>
        <p:spPr>
          <a:xfrm>
            <a:off x="14141627" y="6665055"/>
            <a:ext cx="3910369" cy="3421573"/>
          </a:xfrm>
          <a:custGeom>
            <a:avLst/>
            <a:gdLst/>
            <a:ahLst/>
            <a:cxnLst/>
            <a:rect l="l" t="t" r="r" b="b"/>
            <a:pathLst>
              <a:path w="3910369" h="3421573">
                <a:moveTo>
                  <a:pt x="0" y="0"/>
                </a:moveTo>
                <a:lnTo>
                  <a:pt x="3910369" y="0"/>
                </a:lnTo>
                <a:lnTo>
                  <a:pt x="3910369" y="3421574"/>
                </a:lnTo>
                <a:lnTo>
                  <a:pt x="0" y="342157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7" name="Freeform 7"/>
          <p:cNvSpPr/>
          <p:nvPr/>
        </p:nvSpPr>
        <p:spPr>
          <a:xfrm>
            <a:off x="1028700" y="5418197"/>
            <a:ext cx="430890" cy="2848860"/>
          </a:xfrm>
          <a:custGeom>
            <a:avLst/>
            <a:gdLst/>
            <a:ahLst/>
            <a:cxnLst/>
            <a:rect l="l" t="t" r="r" b="b"/>
            <a:pathLst>
              <a:path w="430890" h="2848860">
                <a:moveTo>
                  <a:pt x="0" y="0"/>
                </a:moveTo>
                <a:lnTo>
                  <a:pt x="430890" y="0"/>
                </a:lnTo>
                <a:lnTo>
                  <a:pt x="430890" y="2848860"/>
                </a:lnTo>
                <a:lnTo>
                  <a:pt x="0" y="284886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8" name="TextBox 8"/>
          <p:cNvSpPr txBox="1"/>
          <p:nvPr/>
        </p:nvSpPr>
        <p:spPr>
          <a:xfrm>
            <a:off x="622827" y="434081"/>
            <a:ext cx="6914200" cy="676275"/>
          </a:xfrm>
          <a:prstGeom prst="rect">
            <a:avLst/>
          </a:prstGeom>
        </p:spPr>
        <p:txBody>
          <a:bodyPr lIns="0" tIns="0" rIns="0" bIns="0" rtlCol="0" anchor="t">
            <a:spAutoFit/>
          </a:bodyPr>
          <a:lstStyle/>
          <a:p>
            <a:pPr>
              <a:lnSpc>
                <a:spcPts val="5399"/>
              </a:lnSpc>
            </a:pPr>
            <a:r>
              <a:rPr lang="en-US" sz="4499">
                <a:solidFill>
                  <a:srgbClr val="000000"/>
                </a:solidFill>
                <a:latin typeface="Nunito Bold"/>
              </a:rPr>
              <a:t>Evaluation</a:t>
            </a:r>
          </a:p>
        </p:txBody>
      </p:sp>
      <p:sp>
        <p:nvSpPr>
          <p:cNvPr id="9" name="TextBox 9"/>
          <p:cNvSpPr txBox="1"/>
          <p:nvPr/>
        </p:nvSpPr>
        <p:spPr>
          <a:xfrm>
            <a:off x="2564048" y="2088464"/>
            <a:ext cx="9525" cy="297180"/>
          </a:xfrm>
          <a:prstGeom prst="rect">
            <a:avLst/>
          </a:prstGeom>
        </p:spPr>
        <p:txBody>
          <a:bodyPr lIns="0" tIns="0" rIns="0" bIns="0" rtlCol="0" anchor="t">
            <a:spAutoFit/>
          </a:bodyPr>
          <a:lstStyle/>
          <a:p>
            <a:pPr algn="ctr">
              <a:lnSpc>
                <a:spcPts val="2520"/>
              </a:lnSpc>
            </a:pPr>
            <a:endParaRPr/>
          </a:p>
        </p:txBody>
      </p:sp>
      <p:sp>
        <p:nvSpPr>
          <p:cNvPr id="10" name="TextBox 10"/>
          <p:cNvSpPr txBox="1"/>
          <p:nvPr/>
        </p:nvSpPr>
        <p:spPr>
          <a:xfrm>
            <a:off x="2611612" y="4018022"/>
            <a:ext cx="9525" cy="297180"/>
          </a:xfrm>
          <a:prstGeom prst="rect">
            <a:avLst/>
          </a:prstGeom>
        </p:spPr>
        <p:txBody>
          <a:bodyPr lIns="0" tIns="0" rIns="0" bIns="0" rtlCol="0" anchor="t">
            <a:spAutoFit/>
          </a:bodyPr>
          <a:lstStyle/>
          <a:p>
            <a:pPr algn="ctr">
              <a:lnSpc>
                <a:spcPts val="2520"/>
              </a:lnSpc>
            </a:pPr>
            <a:endParaRPr/>
          </a:p>
        </p:txBody>
      </p:sp>
      <p:sp>
        <p:nvSpPr>
          <p:cNvPr id="11" name="TextBox 11"/>
          <p:cNvSpPr txBox="1"/>
          <p:nvPr/>
        </p:nvSpPr>
        <p:spPr>
          <a:xfrm>
            <a:off x="622827" y="2625571"/>
            <a:ext cx="13730902" cy="1231106"/>
          </a:xfrm>
          <a:prstGeom prst="rect">
            <a:avLst/>
          </a:prstGeom>
        </p:spPr>
        <p:txBody>
          <a:bodyPr lIns="0" tIns="0" rIns="0" bIns="0" rtlCol="0" anchor="t">
            <a:spAutoFit/>
          </a:bodyPr>
          <a:lstStyle/>
          <a:p>
            <a:pPr>
              <a:lnSpc>
                <a:spcPts val="4799"/>
              </a:lnSpc>
            </a:pPr>
            <a:r>
              <a:rPr lang="en-US" sz="3999" dirty="0">
                <a:solidFill>
                  <a:srgbClr val="000000"/>
                </a:solidFill>
                <a:latin typeface="Nunito Bold"/>
              </a:rPr>
              <a:t>As part of the initial Catch Up Literacy assessment, we asked each pupils a set of questions, such as: </a:t>
            </a:r>
          </a:p>
        </p:txBody>
      </p:sp>
      <p:sp>
        <p:nvSpPr>
          <p:cNvPr id="12" name="TextBox 12"/>
          <p:cNvSpPr txBox="1"/>
          <p:nvPr/>
        </p:nvSpPr>
        <p:spPr>
          <a:xfrm>
            <a:off x="1802351" y="5427722"/>
            <a:ext cx="13730902" cy="590550"/>
          </a:xfrm>
          <a:prstGeom prst="rect">
            <a:avLst/>
          </a:prstGeom>
        </p:spPr>
        <p:txBody>
          <a:bodyPr lIns="0" tIns="0" rIns="0" bIns="0" rtlCol="0" anchor="t">
            <a:spAutoFit/>
          </a:bodyPr>
          <a:lstStyle/>
          <a:p>
            <a:pPr>
              <a:lnSpc>
                <a:spcPts val="4799"/>
              </a:lnSpc>
            </a:pPr>
            <a:r>
              <a:rPr lang="en-US" sz="3999">
                <a:solidFill>
                  <a:srgbClr val="000000"/>
                </a:solidFill>
                <a:latin typeface="Nunito Bold"/>
              </a:rPr>
              <a:t>Do you have any books of your own?</a:t>
            </a:r>
          </a:p>
        </p:txBody>
      </p:sp>
      <p:sp>
        <p:nvSpPr>
          <p:cNvPr id="13" name="TextBox 13"/>
          <p:cNvSpPr txBox="1"/>
          <p:nvPr/>
        </p:nvSpPr>
        <p:spPr>
          <a:xfrm>
            <a:off x="1802351" y="6252077"/>
            <a:ext cx="13730902" cy="590550"/>
          </a:xfrm>
          <a:prstGeom prst="rect">
            <a:avLst/>
          </a:prstGeom>
        </p:spPr>
        <p:txBody>
          <a:bodyPr lIns="0" tIns="0" rIns="0" bIns="0" rtlCol="0" anchor="t">
            <a:spAutoFit/>
          </a:bodyPr>
          <a:lstStyle/>
          <a:p>
            <a:pPr>
              <a:lnSpc>
                <a:spcPts val="4799"/>
              </a:lnSpc>
            </a:pPr>
            <a:r>
              <a:rPr lang="en-US" sz="3999">
                <a:solidFill>
                  <a:srgbClr val="000000"/>
                </a:solidFill>
                <a:latin typeface="Nunito Bold"/>
              </a:rPr>
              <a:t>What do you think reading is?</a:t>
            </a:r>
          </a:p>
        </p:txBody>
      </p:sp>
      <p:sp>
        <p:nvSpPr>
          <p:cNvPr id="14" name="TextBox 14"/>
          <p:cNvSpPr txBox="1"/>
          <p:nvPr/>
        </p:nvSpPr>
        <p:spPr>
          <a:xfrm>
            <a:off x="1802351" y="7018685"/>
            <a:ext cx="13730902" cy="590550"/>
          </a:xfrm>
          <a:prstGeom prst="rect">
            <a:avLst/>
          </a:prstGeom>
        </p:spPr>
        <p:txBody>
          <a:bodyPr lIns="0" tIns="0" rIns="0" bIns="0" rtlCol="0" anchor="t">
            <a:spAutoFit/>
          </a:bodyPr>
          <a:lstStyle/>
          <a:p>
            <a:pPr>
              <a:lnSpc>
                <a:spcPts val="4799"/>
              </a:lnSpc>
            </a:pPr>
            <a:r>
              <a:rPr lang="en-US" sz="3999">
                <a:solidFill>
                  <a:srgbClr val="000000"/>
                </a:solidFill>
                <a:latin typeface="Nunito Bold"/>
              </a:rPr>
              <a:t>Do you think it is important to be able to read?</a:t>
            </a:r>
          </a:p>
        </p:txBody>
      </p:sp>
      <p:sp>
        <p:nvSpPr>
          <p:cNvPr id="15" name="TextBox 15"/>
          <p:cNvSpPr txBox="1"/>
          <p:nvPr/>
        </p:nvSpPr>
        <p:spPr>
          <a:xfrm>
            <a:off x="1802351" y="7785292"/>
            <a:ext cx="11502832" cy="1190625"/>
          </a:xfrm>
          <a:prstGeom prst="rect">
            <a:avLst/>
          </a:prstGeom>
        </p:spPr>
        <p:txBody>
          <a:bodyPr lIns="0" tIns="0" rIns="0" bIns="0" rtlCol="0" anchor="t">
            <a:spAutoFit/>
          </a:bodyPr>
          <a:lstStyle/>
          <a:p>
            <a:pPr>
              <a:lnSpc>
                <a:spcPts val="4799"/>
              </a:lnSpc>
            </a:pPr>
            <a:r>
              <a:rPr lang="en-US" sz="3999">
                <a:solidFill>
                  <a:srgbClr val="000000"/>
                </a:solidFill>
                <a:latin typeface="Nunito Bold"/>
              </a:rPr>
              <a:t>How do you feel if someone asks you to read out loud?</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TotalTime>
  <Words>771</Words>
  <Application>Microsoft Office PowerPoint</Application>
  <PresentationFormat>Custom</PresentationFormat>
  <Paragraphs>84</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DM Sans</vt:lpstr>
      <vt:lpstr>Calibri</vt:lpstr>
      <vt:lpstr>Nunito Bold Bold</vt:lpstr>
      <vt:lpstr>Nunito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SUN Literacy project workshop</dc:title>
  <dc:creator>Penny Garner</dc:creator>
  <cp:lastModifiedBy>Penny Garner</cp:lastModifiedBy>
  <cp:revision>3</cp:revision>
  <dcterms:created xsi:type="dcterms:W3CDTF">2006-08-16T00:00:00Z</dcterms:created>
  <dcterms:modified xsi:type="dcterms:W3CDTF">2025-03-05T09:55:17Z</dcterms:modified>
  <dc:identifier>DAF1WZfVm3o</dc:identifier>
</cp:coreProperties>
</file>